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19"/>
  </p:notesMasterIdLst>
  <p:sldIdLst>
    <p:sldId id="256" r:id="rId2"/>
    <p:sldId id="265" r:id="rId3"/>
    <p:sldId id="259" r:id="rId4"/>
    <p:sldId id="279" r:id="rId5"/>
    <p:sldId id="277" r:id="rId6"/>
    <p:sldId id="276" r:id="rId7"/>
    <p:sldId id="266" r:id="rId8"/>
    <p:sldId id="278" r:id="rId9"/>
    <p:sldId id="280" r:id="rId10"/>
    <p:sldId id="264" r:id="rId11"/>
    <p:sldId id="275" r:id="rId12"/>
    <p:sldId id="267" r:id="rId13"/>
    <p:sldId id="292" r:id="rId14"/>
    <p:sldId id="269" r:id="rId15"/>
    <p:sldId id="268" r:id="rId16"/>
    <p:sldId id="291" r:id="rId17"/>
    <p:sldId id="286" r:id="rId18"/>
  </p:sldIdLst>
  <p:sldSz cx="9144000" cy="6858000" type="screen4x3"/>
  <p:notesSz cx="6400800" cy="8686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A0CA"/>
    <a:srgbClr val="51BFE1"/>
    <a:srgbClr val="D5A6DE"/>
    <a:srgbClr val="D2ECB6"/>
    <a:srgbClr val="70AC2E"/>
    <a:srgbClr val="A2C767"/>
    <a:srgbClr val="917A96"/>
    <a:srgbClr val="239FC7"/>
    <a:srgbClr val="676767"/>
    <a:srgbClr val="2E3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5206" autoAdjust="0"/>
  </p:normalViewPr>
  <p:slideViewPr>
    <p:cSldViewPr>
      <p:cViewPr varScale="1">
        <p:scale>
          <a:sx n="125" d="100"/>
          <a:sy n="125" d="100"/>
        </p:scale>
        <p:origin x="1784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85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047E8-6086-6A49-A2E2-E13814C31532}" type="datetimeFigureOut">
              <a:rPr lang="en-US" smtClean="0"/>
              <a:t>2/19/18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085850"/>
            <a:ext cx="3908425" cy="2932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39763" y="4179888"/>
            <a:ext cx="5121275" cy="34210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1825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850" y="8251825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986D5-E947-9E4E-81F0-1DEAFF2E3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6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B0E0C-B744-4693-86D7-0790A98AC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8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 descr="Picture1"/>
          <p:cNvSpPr>
            <a:spLocks/>
          </p:cNvSpPr>
          <p:nvPr userDrawn="1"/>
        </p:nvSpPr>
        <p:spPr bwMode="auto">
          <a:xfrm>
            <a:off x="780643" y="1573186"/>
            <a:ext cx="3023233" cy="2612149"/>
          </a:xfrm>
          <a:custGeom>
            <a:avLst/>
            <a:gdLst>
              <a:gd name="T0" fmla="*/ 509890 w 2042748"/>
              <a:gd name="T1" fmla="*/ 1765495 h 1765495"/>
              <a:gd name="T2" fmla="*/ 0 w 2042748"/>
              <a:gd name="T3" fmla="*/ 882748 h 1765495"/>
              <a:gd name="T4" fmla="*/ 509890 w 2042748"/>
              <a:gd name="T5" fmla="*/ 0 h 1765495"/>
              <a:gd name="T6" fmla="*/ 1532858 w 2042748"/>
              <a:gd name="T7" fmla="*/ 0 h 1765495"/>
              <a:gd name="T8" fmla="*/ 2042748 w 2042748"/>
              <a:gd name="T9" fmla="*/ 882748 h 1765495"/>
              <a:gd name="T10" fmla="*/ 1532858 w 2042748"/>
              <a:gd name="T11" fmla="*/ 1765495 h 1765495"/>
              <a:gd name="T12" fmla="*/ 509890 w 2042748"/>
              <a:gd name="T13" fmla="*/ 1765495 h 1765495"/>
              <a:gd name="T14" fmla="*/ 509890 w 2042748"/>
              <a:gd name="T15" fmla="*/ 1765495 h 1765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42748" h="1765495">
                <a:moveTo>
                  <a:pt x="509890" y="1765495"/>
                </a:moveTo>
                <a:lnTo>
                  <a:pt x="0" y="882748"/>
                </a:lnTo>
                <a:lnTo>
                  <a:pt x="509890" y="0"/>
                </a:lnTo>
                <a:lnTo>
                  <a:pt x="1532858" y="0"/>
                </a:lnTo>
                <a:lnTo>
                  <a:pt x="2042748" y="882748"/>
                </a:lnTo>
                <a:lnTo>
                  <a:pt x="1532858" y="1765495"/>
                </a:lnTo>
                <a:lnTo>
                  <a:pt x="509890" y="1765495"/>
                </a:lnTo>
                <a:lnTo>
                  <a:pt x="509890" y="176549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600620" y="2592194"/>
            <a:ext cx="4128962" cy="12453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600620" y="3907825"/>
            <a:ext cx="4128962" cy="43557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the presentation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69994" y="302218"/>
            <a:ext cx="5321206" cy="6260742"/>
            <a:chOff x="469994" y="302218"/>
            <a:chExt cx="5321206" cy="6260742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5426219" y="807172"/>
              <a:ext cx="364981" cy="525424"/>
            </a:xfrm>
            <a:custGeom>
              <a:avLst/>
              <a:gdLst>
                <a:gd name="T0" fmla="*/ 0 w 341063"/>
                <a:gd name="T1" fmla="*/ 146625 h 490875"/>
                <a:gd name="T2" fmla="*/ 86063 w 341063"/>
                <a:gd name="T3" fmla="*/ 296437 h 490875"/>
                <a:gd name="T4" fmla="*/ 255001 w 341063"/>
                <a:gd name="T5" fmla="*/ 296437 h 490875"/>
                <a:gd name="T6" fmla="*/ 341063 w 341063"/>
                <a:gd name="T7" fmla="*/ 146625 h 490875"/>
                <a:gd name="T8" fmla="*/ 255001 w 341063"/>
                <a:gd name="T9" fmla="*/ 0 h 490875"/>
                <a:gd name="T10" fmla="*/ 86063 w 341063"/>
                <a:gd name="T11" fmla="*/ 0 h 490875"/>
                <a:gd name="T12" fmla="*/ 0 w 341063"/>
                <a:gd name="T13" fmla="*/ 146625 h 490875"/>
                <a:gd name="T14" fmla="*/ 60563 w 341063"/>
                <a:gd name="T15" fmla="*/ 146625 h 490875"/>
                <a:gd name="T16" fmla="*/ 114751 w 341063"/>
                <a:gd name="T17" fmla="*/ 51000 h 490875"/>
                <a:gd name="T18" fmla="*/ 226313 w 341063"/>
                <a:gd name="T19" fmla="*/ 51000 h 490875"/>
                <a:gd name="T20" fmla="*/ 283688 w 341063"/>
                <a:gd name="T21" fmla="*/ 146625 h 490875"/>
                <a:gd name="T22" fmla="*/ 226313 w 341063"/>
                <a:gd name="T23" fmla="*/ 245437 h 490875"/>
                <a:gd name="T24" fmla="*/ 114751 w 341063"/>
                <a:gd name="T25" fmla="*/ 245437 h 490875"/>
                <a:gd name="T26" fmla="*/ 60563 w 341063"/>
                <a:gd name="T27" fmla="*/ 146625 h 490875"/>
                <a:gd name="T28" fmla="*/ 216751 w 341063"/>
                <a:gd name="T29" fmla="*/ 446250 h 490875"/>
                <a:gd name="T30" fmla="*/ 124313 w 341063"/>
                <a:gd name="T31" fmla="*/ 446250 h 490875"/>
                <a:gd name="T32" fmla="*/ 124313 w 341063"/>
                <a:gd name="T33" fmla="*/ 490875 h 490875"/>
                <a:gd name="T34" fmla="*/ 216751 w 341063"/>
                <a:gd name="T35" fmla="*/ 490875 h 490875"/>
                <a:gd name="T36" fmla="*/ 216751 w 341063"/>
                <a:gd name="T37" fmla="*/ 446250 h 490875"/>
                <a:gd name="T38" fmla="*/ 258188 w 341063"/>
                <a:gd name="T39" fmla="*/ 318750 h 490875"/>
                <a:gd name="T40" fmla="*/ 86063 w 341063"/>
                <a:gd name="T41" fmla="*/ 318750 h 490875"/>
                <a:gd name="T42" fmla="*/ 86063 w 341063"/>
                <a:gd name="T43" fmla="*/ 363375 h 490875"/>
                <a:gd name="T44" fmla="*/ 258188 w 341063"/>
                <a:gd name="T45" fmla="*/ 363375 h 490875"/>
                <a:gd name="T46" fmla="*/ 258188 w 341063"/>
                <a:gd name="T47" fmla="*/ 318750 h 490875"/>
                <a:gd name="T48" fmla="*/ 258188 w 341063"/>
                <a:gd name="T49" fmla="*/ 382500 h 490875"/>
                <a:gd name="T50" fmla="*/ 86063 w 341063"/>
                <a:gd name="T51" fmla="*/ 382500 h 490875"/>
                <a:gd name="T52" fmla="*/ 86063 w 341063"/>
                <a:gd name="T53" fmla="*/ 427125 h 490875"/>
                <a:gd name="T54" fmla="*/ 258188 w 341063"/>
                <a:gd name="T55" fmla="*/ 427125 h 490875"/>
                <a:gd name="T56" fmla="*/ 258188 w 341063"/>
                <a:gd name="T57" fmla="*/ 382500 h 490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1063" h="490875">
                  <a:moveTo>
                    <a:pt x="0" y="146625"/>
                  </a:moveTo>
                  <a:lnTo>
                    <a:pt x="86063" y="296437"/>
                  </a:lnTo>
                  <a:lnTo>
                    <a:pt x="255001" y="296437"/>
                  </a:lnTo>
                  <a:lnTo>
                    <a:pt x="341063" y="146625"/>
                  </a:lnTo>
                  <a:lnTo>
                    <a:pt x="255001" y="0"/>
                  </a:lnTo>
                  <a:lnTo>
                    <a:pt x="86063" y="0"/>
                  </a:lnTo>
                  <a:lnTo>
                    <a:pt x="0" y="146625"/>
                  </a:lnTo>
                  <a:close/>
                  <a:moveTo>
                    <a:pt x="60563" y="146625"/>
                  </a:moveTo>
                  <a:lnTo>
                    <a:pt x="114751" y="51000"/>
                  </a:lnTo>
                  <a:lnTo>
                    <a:pt x="226313" y="51000"/>
                  </a:lnTo>
                  <a:lnTo>
                    <a:pt x="283688" y="146625"/>
                  </a:lnTo>
                  <a:lnTo>
                    <a:pt x="226313" y="245437"/>
                  </a:lnTo>
                  <a:lnTo>
                    <a:pt x="114751" y="245437"/>
                  </a:lnTo>
                  <a:lnTo>
                    <a:pt x="60563" y="146625"/>
                  </a:lnTo>
                  <a:close/>
                  <a:moveTo>
                    <a:pt x="216751" y="446250"/>
                  </a:moveTo>
                  <a:lnTo>
                    <a:pt x="124313" y="446250"/>
                  </a:lnTo>
                  <a:lnTo>
                    <a:pt x="124313" y="490875"/>
                  </a:lnTo>
                  <a:lnTo>
                    <a:pt x="216751" y="490875"/>
                  </a:lnTo>
                  <a:lnTo>
                    <a:pt x="216751" y="446250"/>
                  </a:lnTo>
                  <a:close/>
                  <a:moveTo>
                    <a:pt x="258188" y="318750"/>
                  </a:moveTo>
                  <a:lnTo>
                    <a:pt x="86063" y="318750"/>
                  </a:lnTo>
                  <a:lnTo>
                    <a:pt x="86063" y="363375"/>
                  </a:lnTo>
                  <a:lnTo>
                    <a:pt x="258188" y="363375"/>
                  </a:lnTo>
                  <a:lnTo>
                    <a:pt x="258188" y="318750"/>
                  </a:lnTo>
                  <a:close/>
                  <a:moveTo>
                    <a:pt x="258188" y="382500"/>
                  </a:moveTo>
                  <a:lnTo>
                    <a:pt x="86063" y="382500"/>
                  </a:lnTo>
                  <a:lnTo>
                    <a:pt x="86063" y="427125"/>
                  </a:lnTo>
                  <a:lnTo>
                    <a:pt x="258188" y="427125"/>
                  </a:lnTo>
                  <a:lnTo>
                    <a:pt x="258188" y="3825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236297" y="4874095"/>
              <a:ext cx="1268903" cy="1102028"/>
            </a:xfrm>
            <a:custGeom>
              <a:avLst/>
              <a:gdLst>
                <a:gd name="T0" fmla="*/ 889314 w 1185752"/>
                <a:gd name="T1" fmla="*/ 0 h 1029564"/>
                <a:gd name="T2" fmla="*/ 296438 w 1185752"/>
                <a:gd name="T3" fmla="*/ 0 h 1029564"/>
                <a:gd name="T4" fmla="*/ 0 w 1185752"/>
                <a:gd name="T5" fmla="*/ 513188 h 1029564"/>
                <a:gd name="T6" fmla="*/ 296438 w 1185752"/>
                <a:gd name="T7" fmla="*/ 1029564 h 1029564"/>
                <a:gd name="T8" fmla="*/ 889314 w 1185752"/>
                <a:gd name="T9" fmla="*/ 1029564 h 1029564"/>
                <a:gd name="T10" fmla="*/ 1185752 w 1185752"/>
                <a:gd name="T11" fmla="*/ 513188 h 1029564"/>
                <a:gd name="T12" fmla="*/ 889314 w 1185752"/>
                <a:gd name="T13" fmla="*/ 0 h 1029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5752" h="1029564">
                  <a:moveTo>
                    <a:pt x="889314" y="0"/>
                  </a:moveTo>
                  <a:lnTo>
                    <a:pt x="296438" y="0"/>
                  </a:lnTo>
                  <a:lnTo>
                    <a:pt x="0" y="513188"/>
                  </a:lnTo>
                  <a:lnTo>
                    <a:pt x="296438" y="1029564"/>
                  </a:lnTo>
                  <a:lnTo>
                    <a:pt x="889314" y="1029564"/>
                  </a:lnTo>
                  <a:lnTo>
                    <a:pt x="1185752" y="513188"/>
                  </a:lnTo>
                  <a:lnTo>
                    <a:pt x="889314" y="0"/>
                  </a:lnTo>
                </a:path>
              </a:pathLst>
            </a:custGeom>
            <a:gradFill rotWithShape="1">
              <a:gsLst>
                <a:gs pos="0">
                  <a:srgbClr val="917A96"/>
                </a:gs>
                <a:gs pos="100000">
                  <a:srgbClr val="D5A6DE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3123775" y="848115"/>
              <a:ext cx="1541786" cy="1334033"/>
            </a:xfrm>
            <a:custGeom>
              <a:avLst/>
              <a:gdLst>
                <a:gd name="T0" fmla="*/ 360188 w 1440753"/>
                <a:gd name="T1" fmla="*/ 1246314 h 1246314"/>
                <a:gd name="T2" fmla="*/ 0 w 1440753"/>
                <a:gd name="T3" fmla="*/ 621563 h 1246314"/>
                <a:gd name="T4" fmla="*/ 360188 w 1440753"/>
                <a:gd name="T5" fmla="*/ 0 h 1246314"/>
                <a:gd name="T6" fmla="*/ 1080565 w 1440753"/>
                <a:gd name="T7" fmla="*/ 0 h 1246314"/>
                <a:gd name="T8" fmla="*/ 1440753 w 1440753"/>
                <a:gd name="T9" fmla="*/ 621563 h 1246314"/>
                <a:gd name="T10" fmla="*/ 1080565 w 1440753"/>
                <a:gd name="T11" fmla="*/ 1246314 h 1246314"/>
                <a:gd name="T12" fmla="*/ 360188 w 1440753"/>
                <a:gd name="T13" fmla="*/ 1246314 h 1246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0753" h="1246314">
                  <a:moveTo>
                    <a:pt x="360188" y="1246314"/>
                  </a:moveTo>
                  <a:lnTo>
                    <a:pt x="0" y="621563"/>
                  </a:lnTo>
                  <a:lnTo>
                    <a:pt x="360188" y="0"/>
                  </a:lnTo>
                  <a:lnTo>
                    <a:pt x="1080565" y="0"/>
                  </a:lnTo>
                  <a:lnTo>
                    <a:pt x="1440753" y="621563"/>
                  </a:lnTo>
                  <a:lnTo>
                    <a:pt x="1080565" y="1246314"/>
                  </a:lnTo>
                  <a:lnTo>
                    <a:pt x="360188" y="1246314"/>
                  </a:lnTo>
                  <a:close/>
                </a:path>
              </a:pathLst>
            </a:custGeom>
            <a:gradFill rotWithShape="1">
              <a:gsLst>
                <a:gs pos="0">
                  <a:srgbClr val="0070C0"/>
                </a:gs>
                <a:gs pos="100000">
                  <a:srgbClr val="51BFE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3253393" y="5464345"/>
              <a:ext cx="1272314" cy="1098615"/>
            </a:xfrm>
            <a:custGeom>
              <a:avLst/>
              <a:gdLst>
                <a:gd name="T0" fmla="*/ 296438 w 1188940"/>
                <a:gd name="T1" fmla="*/ 1026376 h 1026376"/>
                <a:gd name="T2" fmla="*/ 0 w 1188940"/>
                <a:gd name="T3" fmla="*/ 513188 h 1026376"/>
                <a:gd name="T4" fmla="*/ 296438 w 1188940"/>
                <a:gd name="T5" fmla="*/ 0 h 1026376"/>
                <a:gd name="T6" fmla="*/ 892502 w 1188940"/>
                <a:gd name="T7" fmla="*/ 0 h 1026376"/>
                <a:gd name="T8" fmla="*/ 1188940 w 1188940"/>
                <a:gd name="T9" fmla="*/ 513188 h 1026376"/>
                <a:gd name="T10" fmla="*/ 892502 w 1188940"/>
                <a:gd name="T11" fmla="*/ 1026376 h 1026376"/>
                <a:gd name="T12" fmla="*/ 296438 w 1188940"/>
                <a:gd name="T13" fmla="*/ 1026376 h 1026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8940" h="1026376">
                  <a:moveTo>
                    <a:pt x="296438" y="1026376"/>
                  </a:moveTo>
                  <a:lnTo>
                    <a:pt x="0" y="513188"/>
                  </a:lnTo>
                  <a:lnTo>
                    <a:pt x="296438" y="0"/>
                  </a:lnTo>
                  <a:lnTo>
                    <a:pt x="892502" y="0"/>
                  </a:lnTo>
                  <a:lnTo>
                    <a:pt x="1188940" y="513188"/>
                  </a:lnTo>
                  <a:lnTo>
                    <a:pt x="892502" y="1026376"/>
                  </a:lnTo>
                  <a:lnTo>
                    <a:pt x="296438" y="102637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2523433" y="851525"/>
              <a:ext cx="712906" cy="617545"/>
            </a:xfrm>
            <a:custGeom>
              <a:avLst/>
              <a:gdLst>
                <a:gd name="T0" fmla="*/ 500439 w 666189"/>
                <a:gd name="T1" fmla="*/ 0 h 576938"/>
                <a:gd name="T2" fmla="*/ 165751 w 666189"/>
                <a:gd name="T3" fmla="*/ 0 h 576938"/>
                <a:gd name="T4" fmla="*/ 0 w 666189"/>
                <a:gd name="T5" fmla="*/ 290063 h 576938"/>
                <a:gd name="T6" fmla="*/ 165751 w 666189"/>
                <a:gd name="T7" fmla="*/ 576938 h 576938"/>
                <a:gd name="T8" fmla="*/ 500439 w 666189"/>
                <a:gd name="T9" fmla="*/ 576938 h 576938"/>
                <a:gd name="T10" fmla="*/ 666189 w 666189"/>
                <a:gd name="T11" fmla="*/ 290063 h 576938"/>
                <a:gd name="T12" fmla="*/ 500439 w 666189"/>
                <a:gd name="T13" fmla="*/ 0 h 576938"/>
                <a:gd name="T14" fmla="*/ 443064 w 666189"/>
                <a:gd name="T15" fmla="*/ 478126 h 576938"/>
                <a:gd name="T16" fmla="*/ 223126 w 666189"/>
                <a:gd name="T17" fmla="*/ 478126 h 576938"/>
                <a:gd name="T18" fmla="*/ 114750 w 666189"/>
                <a:gd name="T19" fmla="*/ 290063 h 576938"/>
                <a:gd name="T20" fmla="*/ 223126 w 666189"/>
                <a:gd name="T21" fmla="*/ 98813 h 576938"/>
                <a:gd name="T22" fmla="*/ 443064 w 666189"/>
                <a:gd name="T23" fmla="*/ 98813 h 576938"/>
                <a:gd name="T24" fmla="*/ 551439 w 666189"/>
                <a:gd name="T25" fmla="*/ 290063 h 576938"/>
                <a:gd name="T26" fmla="*/ 443064 w 666189"/>
                <a:gd name="T27" fmla="*/ 478126 h 576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6189" h="576938">
                  <a:moveTo>
                    <a:pt x="500439" y="0"/>
                  </a:moveTo>
                  <a:lnTo>
                    <a:pt x="165751" y="0"/>
                  </a:lnTo>
                  <a:lnTo>
                    <a:pt x="0" y="290063"/>
                  </a:lnTo>
                  <a:lnTo>
                    <a:pt x="165751" y="576938"/>
                  </a:lnTo>
                  <a:lnTo>
                    <a:pt x="500439" y="576938"/>
                  </a:lnTo>
                  <a:lnTo>
                    <a:pt x="666189" y="290063"/>
                  </a:lnTo>
                  <a:lnTo>
                    <a:pt x="500439" y="0"/>
                  </a:lnTo>
                  <a:close/>
                  <a:moveTo>
                    <a:pt x="443064" y="478126"/>
                  </a:moveTo>
                  <a:lnTo>
                    <a:pt x="223126" y="478126"/>
                  </a:lnTo>
                  <a:lnTo>
                    <a:pt x="114750" y="290063"/>
                  </a:lnTo>
                  <a:lnTo>
                    <a:pt x="223126" y="98813"/>
                  </a:lnTo>
                  <a:lnTo>
                    <a:pt x="443064" y="98813"/>
                  </a:lnTo>
                  <a:lnTo>
                    <a:pt x="551439" y="290063"/>
                  </a:lnTo>
                  <a:lnTo>
                    <a:pt x="443064" y="478126"/>
                  </a:lnTo>
                  <a:close/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4334691" y="302218"/>
              <a:ext cx="1111995" cy="962141"/>
            </a:xfrm>
            <a:custGeom>
              <a:avLst/>
              <a:gdLst>
                <a:gd name="T0" fmla="*/ 777751 w 1039126"/>
                <a:gd name="T1" fmla="*/ 0 h 898876"/>
                <a:gd name="T2" fmla="*/ 261375 w 1039126"/>
                <a:gd name="T3" fmla="*/ 0 h 898876"/>
                <a:gd name="T4" fmla="*/ 0 w 1039126"/>
                <a:gd name="T5" fmla="*/ 449438 h 898876"/>
                <a:gd name="T6" fmla="*/ 261375 w 1039126"/>
                <a:gd name="T7" fmla="*/ 898876 h 898876"/>
                <a:gd name="T8" fmla="*/ 777751 w 1039126"/>
                <a:gd name="T9" fmla="*/ 898876 h 898876"/>
                <a:gd name="T10" fmla="*/ 1039126 w 1039126"/>
                <a:gd name="T11" fmla="*/ 449438 h 898876"/>
                <a:gd name="T12" fmla="*/ 777751 w 1039126"/>
                <a:gd name="T13" fmla="*/ 0 h 898876"/>
                <a:gd name="T14" fmla="*/ 688501 w 1039126"/>
                <a:gd name="T15" fmla="*/ 742688 h 898876"/>
                <a:gd name="T16" fmla="*/ 350625 w 1039126"/>
                <a:gd name="T17" fmla="*/ 742688 h 898876"/>
                <a:gd name="T18" fmla="*/ 181687 w 1039126"/>
                <a:gd name="T19" fmla="*/ 449438 h 898876"/>
                <a:gd name="T20" fmla="*/ 350625 w 1039126"/>
                <a:gd name="T21" fmla="*/ 156188 h 898876"/>
                <a:gd name="T22" fmla="*/ 688501 w 1039126"/>
                <a:gd name="T23" fmla="*/ 156188 h 898876"/>
                <a:gd name="T24" fmla="*/ 857439 w 1039126"/>
                <a:gd name="T25" fmla="*/ 449438 h 898876"/>
                <a:gd name="T26" fmla="*/ 688501 w 1039126"/>
                <a:gd name="T27" fmla="*/ 742688 h 898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9126" h="898876">
                  <a:moveTo>
                    <a:pt x="777751" y="0"/>
                  </a:moveTo>
                  <a:lnTo>
                    <a:pt x="261375" y="0"/>
                  </a:lnTo>
                  <a:lnTo>
                    <a:pt x="0" y="449438"/>
                  </a:lnTo>
                  <a:lnTo>
                    <a:pt x="261375" y="898876"/>
                  </a:lnTo>
                  <a:lnTo>
                    <a:pt x="777751" y="898876"/>
                  </a:lnTo>
                  <a:lnTo>
                    <a:pt x="1039126" y="449438"/>
                  </a:lnTo>
                  <a:lnTo>
                    <a:pt x="777751" y="0"/>
                  </a:lnTo>
                  <a:close/>
                  <a:moveTo>
                    <a:pt x="688501" y="742688"/>
                  </a:moveTo>
                  <a:lnTo>
                    <a:pt x="350625" y="742688"/>
                  </a:lnTo>
                  <a:lnTo>
                    <a:pt x="181687" y="449438"/>
                  </a:lnTo>
                  <a:lnTo>
                    <a:pt x="350625" y="156188"/>
                  </a:lnTo>
                  <a:lnTo>
                    <a:pt x="688501" y="156188"/>
                  </a:lnTo>
                  <a:lnTo>
                    <a:pt x="857439" y="449438"/>
                  </a:lnTo>
                  <a:lnTo>
                    <a:pt x="688501" y="742688"/>
                  </a:lnTo>
                  <a:close/>
                </a:path>
              </a:pathLst>
            </a:custGeom>
            <a:gradFill rotWithShape="1">
              <a:gsLst>
                <a:gs pos="0">
                  <a:srgbClr val="A2C767"/>
                </a:gs>
                <a:gs pos="100000">
                  <a:srgbClr val="D2ECB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4"/>
            <p:cNvSpPr>
              <a:spLocks noEditPoints="1"/>
            </p:cNvSpPr>
            <p:nvPr/>
          </p:nvSpPr>
          <p:spPr bwMode="auto">
            <a:xfrm>
              <a:off x="1605866" y="4601147"/>
              <a:ext cx="600341" cy="320714"/>
            </a:xfrm>
            <a:custGeom>
              <a:avLst/>
              <a:gdLst>
                <a:gd name="T0" fmla="*/ 97 w 176"/>
                <a:gd name="T1" fmla="*/ 94 h 94"/>
                <a:gd name="T2" fmla="*/ 176 w 176"/>
                <a:gd name="T3" fmla="*/ 47 h 94"/>
                <a:gd name="T4" fmla="*/ 97 w 176"/>
                <a:gd name="T5" fmla="*/ 0 h 94"/>
                <a:gd name="T6" fmla="*/ 97 w 176"/>
                <a:gd name="T7" fmla="*/ 28 h 94"/>
                <a:gd name="T8" fmla="*/ 0 w 176"/>
                <a:gd name="T9" fmla="*/ 28 h 94"/>
                <a:gd name="T10" fmla="*/ 0 w 176"/>
                <a:gd name="T11" fmla="*/ 66 h 94"/>
                <a:gd name="T12" fmla="*/ 97 w 176"/>
                <a:gd name="T13" fmla="*/ 66 h 94"/>
                <a:gd name="T14" fmla="*/ 97 w 176"/>
                <a:gd name="T15" fmla="*/ 94 h 94"/>
                <a:gd name="T16" fmla="*/ 12 w 176"/>
                <a:gd name="T17" fmla="*/ 55 h 94"/>
                <a:gd name="T18" fmla="*/ 12 w 176"/>
                <a:gd name="T19" fmla="*/ 39 h 94"/>
                <a:gd name="T20" fmla="*/ 109 w 176"/>
                <a:gd name="T21" fmla="*/ 39 h 94"/>
                <a:gd name="T22" fmla="*/ 109 w 176"/>
                <a:gd name="T23" fmla="*/ 21 h 94"/>
                <a:gd name="T24" fmla="*/ 153 w 176"/>
                <a:gd name="T25" fmla="*/ 47 h 94"/>
                <a:gd name="T26" fmla="*/ 109 w 176"/>
                <a:gd name="T27" fmla="*/ 73 h 94"/>
                <a:gd name="T28" fmla="*/ 109 w 176"/>
                <a:gd name="T29" fmla="*/ 55 h 94"/>
                <a:gd name="T30" fmla="*/ 12 w 176"/>
                <a:gd name="T31" fmla="*/ 5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94">
                  <a:moveTo>
                    <a:pt x="97" y="94"/>
                  </a:moveTo>
                  <a:cubicBezTo>
                    <a:pt x="176" y="47"/>
                    <a:pt x="176" y="47"/>
                    <a:pt x="176" y="47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21"/>
                    <a:pt x="97" y="28"/>
                  </a:cubicBezTo>
                  <a:cubicBezTo>
                    <a:pt x="86" y="28"/>
                    <a:pt x="0" y="28"/>
                    <a:pt x="0" y="28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86" y="66"/>
                    <a:pt x="97" y="66"/>
                  </a:cubicBezTo>
                  <a:cubicBezTo>
                    <a:pt x="97" y="73"/>
                    <a:pt x="97" y="94"/>
                    <a:pt x="97" y="94"/>
                  </a:cubicBezTo>
                  <a:close/>
                  <a:moveTo>
                    <a:pt x="12" y="55"/>
                  </a:moveTo>
                  <a:cubicBezTo>
                    <a:pt x="12" y="49"/>
                    <a:pt x="12" y="45"/>
                    <a:pt x="12" y="39"/>
                  </a:cubicBezTo>
                  <a:cubicBezTo>
                    <a:pt x="22" y="39"/>
                    <a:pt x="109" y="39"/>
                    <a:pt x="109" y="39"/>
                  </a:cubicBezTo>
                  <a:cubicBezTo>
                    <a:pt x="109" y="39"/>
                    <a:pt x="109" y="27"/>
                    <a:pt x="109" y="21"/>
                  </a:cubicBezTo>
                  <a:cubicBezTo>
                    <a:pt x="119" y="27"/>
                    <a:pt x="143" y="41"/>
                    <a:pt x="153" y="47"/>
                  </a:cubicBezTo>
                  <a:cubicBezTo>
                    <a:pt x="143" y="53"/>
                    <a:pt x="119" y="67"/>
                    <a:pt x="109" y="73"/>
                  </a:cubicBezTo>
                  <a:cubicBezTo>
                    <a:pt x="109" y="67"/>
                    <a:pt x="109" y="55"/>
                    <a:pt x="109" y="55"/>
                  </a:cubicBezTo>
                  <a:cubicBezTo>
                    <a:pt x="109" y="55"/>
                    <a:pt x="22" y="55"/>
                    <a:pt x="12" y="5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"/>
            <p:cNvSpPr>
              <a:spLocks noEditPoints="1"/>
            </p:cNvSpPr>
            <p:nvPr/>
          </p:nvSpPr>
          <p:spPr bwMode="auto">
            <a:xfrm>
              <a:off x="1189722" y="4788799"/>
              <a:ext cx="689028" cy="365068"/>
            </a:xfrm>
            <a:custGeom>
              <a:avLst/>
              <a:gdLst>
                <a:gd name="T0" fmla="*/ 91 w 202"/>
                <a:gd name="T1" fmla="*/ 75 h 107"/>
                <a:gd name="T2" fmla="*/ 202 w 202"/>
                <a:gd name="T3" fmla="*/ 75 h 107"/>
                <a:gd name="T4" fmla="*/ 202 w 202"/>
                <a:gd name="T5" fmla="*/ 31 h 107"/>
                <a:gd name="T6" fmla="*/ 91 w 202"/>
                <a:gd name="T7" fmla="*/ 31 h 107"/>
                <a:gd name="T8" fmla="*/ 91 w 202"/>
                <a:gd name="T9" fmla="*/ 0 h 107"/>
                <a:gd name="T10" fmla="*/ 0 w 202"/>
                <a:gd name="T11" fmla="*/ 53 h 107"/>
                <a:gd name="T12" fmla="*/ 91 w 202"/>
                <a:gd name="T13" fmla="*/ 107 h 107"/>
                <a:gd name="T14" fmla="*/ 91 w 202"/>
                <a:gd name="T15" fmla="*/ 75 h 107"/>
                <a:gd name="T16" fmla="*/ 78 w 202"/>
                <a:gd name="T17" fmla="*/ 62 h 107"/>
                <a:gd name="T18" fmla="*/ 78 w 202"/>
                <a:gd name="T19" fmla="*/ 83 h 107"/>
                <a:gd name="T20" fmla="*/ 27 w 202"/>
                <a:gd name="T21" fmla="*/ 53 h 107"/>
                <a:gd name="T22" fmla="*/ 78 w 202"/>
                <a:gd name="T23" fmla="*/ 23 h 107"/>
                <a:gd name="T24" fmla="*/ 78 w 202"/>
                <a:gd name="T25" fmla="*/ 45 h 107"/>
                <a:gd name="T26" fmla="*/ 188 w 202"/>
                <a:gd name="T27" fmla="*/ 45 h 107"/>
                <a:gd name="T28" fmla="*/ 188 w 202"/>
                <a:gd name="T29" fmla="*/ 62 h 107"/>
                <a:gd name="T30" fmla="*/ 78 w 202"/>
                <a:gd name="T31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2" h="107">
                  <a:moveTo>
                    <a:pt x="91" y="75"/>
                  </a:moveTo>
                  <a:cubicBezTo>
                    <a:pt x="103" y="75"/>
                    <a:pt x="202" y="75"/>
                    <a:pt x="202" y="75"/>
                  </a:cubicBezTo>
                  <a:cubicBezTo>
                    <a:pt x="202" y="31"/>
                    <a:pt x="202" y="31"/>
                    <a:pt x="202" y="31"/>
                  </a:cubicBezTo>
                  <a:cubicBezTo>
                    <a:pt x="202" y="31"/>
                    <a:pt x="103" y="31"/>
                    <a:pt x="91" y="31"/>
                  </a:cubicBezTo>
                  <a:cubicBezTo>
                    <a:pt x="91" y="24"/>
                    <a:pt x="91" y="0"/>
                    <a:pt x="91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91" y="107"/>
                    <a:pt x="91" y="107"/>
                    <a:pt x="91" y="107"/>
                  </a:cubicBezTo>
                  <a:cubicBezTo>
                    <a:pt x="91" y="107"/>
                    <a:pt x="91" y="83"/>
                    <a:pt x="91" y="75"/>
                  </a:cubicBezTo>
                  <a:close/>
                  <a:moveTo>
                    <a:pt x="78" y="62"/>
                  </a:moveTo>
                  <a:cubicBezTo>
                    <a:pt x="78" y="62"/>
                    <a:pt x="78" y="76"/>
                    <a:pt x="78" y="83"/>
                  </a:cubicBezTo>
                  <a:cubicBezTo>
                    <a:pt x="65" y="76"/>
                    <a:pt x="39" y="60"/>
                    <a:pt x="27" y="53"/>
                  </a:cubicBezTo>
                  <a:cubicBezTo>
                    <a:pt x="39" y="46"/>
                    <a:pt x="65" y="31"/>
                    <a:pt x="78" y="23"/>
                  </a:cubicBezTo>
                  <a:cubicBezTo>
                    <a:pt x="78" y="30"/>
                    <a:pt x="78" y="45"/>
                    <a:pt x="78" y="45"/>
                  </a:cubicBezTo>
                  <a:cubicBezTo>
                    <a:pt x="78" y="45"/>
                    <a:pt x="177" y="45"/>
                    <a:pt x="188" y="45"/>
                  </a:cubicBezTo>
                  <a:cubicBezTo>
                    <a:pt x="188" y="50"/>
                    <a:pt x="188" y="56"/>
                    <a:pt x="188" y="62"/>
                  </a:cubicBezTo>
                  <a:cubicBezTo>
                    <a:pt x="177" y="62"/>
                    <a:pt x="78" y="62"/>
                    <a:pt x="78" y="6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6"/>
            <p:cNvSpPr>
              <a:spLocks noEditPoints="1"/>
            </p:cNvSpPr>
            <p:nvPr/>
          </p:nvSpPr>
          <p:spPr bwMode="auto">
            <a:xfrm>
              <a:off x="3345493" y="4178079"/>
              <a:ext cx="436612" cy="436716"/>
            </a:xfrm>
            <a:custGeom>
              <a:avLst/>
              <a:gdLst>
                <a:gd name="T0" fmla="*/ 0 w 128"/>
                <a:gd name="T1" fmla="*/ 64 h 128"/>
                <a:gd name="T2" fmla="*/ 128 w 128"/>
                <a:gd name="T3" fmla="*/ 64 h 128"/>
                <a:gd name="T4" fmla="*/ 8 w 128"/>
                <a:gd name="T5" fmla="*/ 68 h 128"/>
                <a:gd name="T6" fmla="*/ 30 w 128"/>
                <a:gd name="T7" fmla="*/ 87 h 128"/>
                <a:gd name="T8" fmla="*/ 8 w 128"/>
                <a:gd name="T9" fmla="*/ 68 h 128"/>
                <a:gd name="T10" fmla="*/ 68 w 128"/>
                <a:gd name="T11" fmla="*/ 9 h 128"/>
                <a:gd name="T12" fmla="*/ 68 w 128"/>
                <a:gd name="T13" fmla="*/ 32 h 128"/>
                <a:gd name="T14" fmla="*/ 92 w 128"/>
                <a:gd name="T15" fmla="*/ 60 h 128"/>
                <a:gd name="T16" fmla="*/ 68 w 128"/>
                <a:gd name="T17" fmla="*/ 40 h 128"/>
                <a:gd name="T18" fmla="*/ 60 w 128"/>
                <a:gd name="T19" fmla="*/ 9 h 128"/>
                <a:gd name="T20" fmla="*/ 41 w 128"/>
                <a:gd name="T21" fmla="*/ 32 h 128"/>
                <a:gd name="T22" fmla="*/ 60 w 128"/>
                <a:gd name="T23" fmla="*/ 40 h 128"/>
                <a:gd name="T24" fmla="*/ 36 w 128"/>
                <a:gd name="T25" fmla="*/ 60 h 128"/>
                <a:gd name="T26" fmla="*/ 60 w 128"/>
                <a:gd name="T27" fmla="*/ 40 h 128"/>
                <a:gd name="T28" fmla="*/ 8 w 128"/>
                <a:gd name="T29" fmla="*/ 60 h 128"/>
                <a:gd name="T30" fmla="*/ 31 w 128"/>
                <a:gd name="T31" fmla="*/ 40 h 128"/>
                <a:gd name="T32" fmla="*/ 36 w 128"/>
                <a:gd name="T33" fmla="*/ 68 h 128"/>
                <a:gd name="T34" fmla="*/ 60 w 128"/>
                <a:gd name="T35" fmla="*/ 87 h 128"/>
                <a:gd name="T36" fmla="*/ 36 w 128"/>
                <a:gd name="T37" fmla="*/ 68 h 128"/>
                <a:gd name="T38" fmla="*/ 60 w 128"/>
                <a:gd name="T39" fmla="*/ 119 h 128"/>
                <a:gd name="T40" fmla="*/ 60 w 128"/>
                <a:gd name="T41" fmla="*/ 95 h 128"/>
                <a:gd name="T42" fmla="*/ 68 w 128"/>
                <a:gd name="T43" fmla="*/ 95 h 128"/>
                <a:gd name="T44" fmla="*/ 68 w 128"/>
                <a:gd name="T45" fmla="*/ 119 h 128"/>
                <a:gd name="T46" fmla="*/ 68 w 128"/>
                <a:gd name="T47" fmla="*/ 68 h 128"/>
                <a:gd name="T48" fmla="*/ 89 w 128"/>
                <a:gd name="T49" fmla="*/ 87 h 128"/>
                <a:gd name="T50" fmla="*/ 99 w 128"/>
                <a:gd name="T51" fmla="*/ 68 h 128"/>
                <a:gd name="T52" fmla="*/ 115 w 128"/>
                <a:gd name="T53" fmla="*/ 87 h 128"/>
                <a:gd name="T54" fmla="*/ 99 w 128"/>
                <a:gd name="T55" fmla="*/ 68 h 128"/>
                <a:gd name="T56" fmla="*/ 97 w 128"/>
                <a:gd name="T57" fmla="*/ 40 h 128"/>
                <a:gd name="T58" fmla="*/ 120 w 128"/>
                <a:gd name="T59" fmla="*/ 60 h 128"/>
                <a:gd name="T60" fmla="*/ 110 w 128"/>
                <a:gd name="T61" fmla="*/ 32 h 128"/>
                <a:gd name="T62" fmla="*/ 85 w 128"/>
                <a:gd name="T63" fmla="*/ 12 h 128"/>
                <a:gd name="T64" fmla="*/ 43 w 128"/>
                <a:gd name="T65" fmla="*/ 12 h 128"/>
                <a:gd name="T66" fmla="*/ 18 w 128"/>
                <a:gd name="T67" fmla="*/ 32 h 128"/>
                <a:gd name="T68" fmla="*/ 17 w 128"/>
                <a:gd name="T69" fmla="*/ 95 h 128"/>
                <a:gd name="T70" fmla="*/ 43 w 128"/>
                <a:gd name="T71" fmla="*/ 116 h 128"/>
                <a:gd name="T72" fmla="*/ 85 w 128"/>
                <a:gd name="T73" fmla="*/ 116 h 128"/>
                <a:gd name="T74" fmla="*/ 110 w 128"/>
                <a:gd name="T75" fmla="*/ 9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8" y="68"/>
                  </a:moveTo>
                  <a:cubicBezTo>
                    <a:pt x="28" y="68"/>
                    <a:pt x="28" y="68"/>
                    <a:pt x="28" y="68"/>
                  </a:cubicBezTo>
                  <a:cubicBezTo>
                    <a:pt x="28" y="75"/>
                    <a:pt x="29" y="81"/>
                    <a:pt x="30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1"/>
                    <a:pt x="9" y="75"/>
                    <a:pt x="8" y="68"/>
                  </a:cubicBezTo>
                  <a:close/>
                  <a:moveTo>
                    <a:pt x="68" y="32"/>
                  </a:moveTo>
                  <a:cubicBezTo>
                    <a:pt x="68" y="9"/>
                    <a:pt x="68" y="9"/>
                    <a:pt x="68" y="9"/>
                  </a:cubicBezTo>
                  <a:cubicBezTo>
                    <a:pt x="75" y="11"/>
                    <a:pt x="82" y="20"/>
                    <a:pt x="86" y="32"/>
                  </a:cubicBezTo>
                  <a:lnTo>
                    <a:pt x="68" y="32"/>
                  </a:lnTo>
                  <a:close/>
                  <a:moveTo>
                    <a:pt x="89" y="40"/>
                  </a:moveTo>
                  <a:cubicBezTo>
                    <a:pt x="90" y="46"/>
                    <a:pt x="91" y="53"/>
                    <a:pt x="92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0"/>
                    <a:pt x="68" y="40"/>
                    <a:pt x="68" y="40"/>
                  </a:cubicBezTo>
                  <a:lnTo>
                    <a:pt x="89" y="40"/>
                  </a:lnTo>
                  <a:close/>
                  <a:moveTo>
                    <a:pt x="60" y="9"/>
                  </a:moveTo>
                  <a:cubicBezTo>
                    <a:pt x="60" y="32"/>
                    <a:pt x="60" y="32"/>
                    <a:pt x="60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6" y="20"/>
                    <a:pt x="52" y="11"/>
                    <a:pt x="60" y="9"/>
                  </a:cubicBezTo>
                  <a:close/>
                  <a:moveTo>
                    <a:pt x="60" y="40"/>
                  </a:moveTo>
                  <a:cubicBezTo>
                    <a:pt x="60" y="60"/>
                    <a:pt x="60" y="60"/>
                    <a:pt x="60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53"/>
                    <a:pt x="37" y="46"/>
                    <a:pt x="39" y="40"/>
                  </a:cubicBezTo>
                  <a:lnTo>
                    <a:pt x="60" y="40"/>
                  </a:lnTo>
                  <a:close/>
                  <a:moveTo>
                    <a:pt x="28" y="60"/>
                  </a:moveTo>
                  <a:cubicBezTo>
                    <a:pt x="8" y="60"/>
                    <a:pt x="8" y="60"/>
                    <a:pt x="8" y="60"/>
                  </a:cubicBezTo>
                  <a:cubicBezTo>
                    <a:pt x="9" y="53"/>
                    <a:pt x="10" y="46"/>
                    <a:pt x="13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9" y="46"/>
                    <a:pt x="28" y="53"/>
                    <a:pt x="28" y="60"/>
                  </a:cubicBezTo>
                  <a:close/>
                  <a:moveTo>
                    <a:pt x="36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1"/>
                    <a:pt x="36" y="75"/>
                    <a:pt x="36" y="68"/>
                  </a:cubicBezTo>
                  <a:close/>
                  <a:moveTo>
                    <a:pt x="60" y="95"/>
                  </a:moveTo>
                  <a:cubicBezTo>
                    <a:pt x="60" y="119"/>
                    <a:pt x="60" y="119"/>
                    <a:pt x="60" y="119"/>
                  </a:cubicBezTo>
                  <a:cubicBezTo>
                    <a:pt x="52" y="117"/>
                    <a:pt x="45" y="108"/>
                    <a:pt x="41" y="95"/>
                  </a:cubicBezTo>
                  <a:lnTo>
                    <a:pt x="60" y="95"/>
                  </a:lnTo>
                  <a:close/>
                  <a:moveTo>
                    <a:pt x="68" y="119"/>
                  </a:moveTo>
                  <a:cubicBezTo>
                    <a:pt x="68" y="95"/>
                    <a:pt x="68" y="95"/>
                    <a:pt x="68" y="95"/>
                  </a:cubicBezTo>
                  <a:cubicBezTo>
                    <a:pt x="87" y="95"/>
                    <a:pt x="87" y="95"/>
                    <a:pt x="87" y="95"/>
                  </a:cubicBezTo>
                  <a:cubicBezTo>
                    <a:pt x="82" y="108"/>
                    <a:pt x="76" y="117"/>
                    <a:pt x="68" y="119"/>
                  </a:cubicBezTo>
                  <a:close/>
                  <a:moveTo>
                    <a:pt x="68" y="87"/>
                  </a:moveTo>
                  <a:cubicBezTo>
                    <a:pt x="68" y="68"/>
                    <a:pt x="68" y="68"/>
                    <a:pt x="68" y="68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75"/>
                    <a:pt x="90" y="81"/>
                    <a:pt x="89" y="87"/>
                  </a:cubicBezTo>
                  <a:lnTo>
                    <a:pt x="68" y="87"/>
                  </a:lnTo>
                  <a:close/>
                  <a:moveTo>
                    <a:pt x="99" y="68"/>
                  </a:moveTo>
                  <a:cubicBezTo>
                    <a:pt x="120" y="68"/>
                    <a:pt x="120" y="68"/>
                    <a:pt x="120" y="68"/>
                  </a:cubicBezTo>
                  <a:cubicBezTo>
                    <a:pt x="119" y="75"/>
                    <a:pt x="117" y="81"/>
                    <a:pt x="115" y="87"/>
                  </a:cubicBezTo>
                  <a:cubicBezTo>
                    <a:pt x="97" y="87"/>
                    <a:pt x="97" y="87"/>
                    <a:pt x="97" y="87"/>
                  </a:cubicBezTo>
                  <a:cubicBezTo>
                    <a:pt x="98" y="81"/>
                    <a:pt x="99" y="75"/>
                    <a:pt x="99" y="68"/>
                  </a:cubicBezTo>
                  <a:close/>
                  <a:moveTo>
                    <a:pt x="99" y="60"/>
                  </a:moveTo>
                  <a:cubicBezTo>
                    <a:pt x="99" y="53"/>
                    <a:pt x="98" y="46"/>
                    <a:pt x="97" y="40"/>
                  </a:cubicBezTo>
                  <a:cubicBezTo>
                    <a:pt x="114" y="40"/>
                    <a:pt x="114" y="40"/>
                    <a:pt x="114" y="40"/>
                  </a:cubicBezTo>
                  <a:cubicBezTo>
                    <a:pt x="117" y="46"/>
                    <a:pt x="119" y="53"/>
                    <a:pt x="120" y="60"/>
                  </a:cubicBezTo>
                  <a:lnTo>
                    <a:pt x="99" y="60"/>
                  </a:lnTo>
                  <a:close/>
                  <a:moveTo>
                    <a:pt x="110" y="32"/>
                  </a:moveTo>
                  <a:cubicBezTo>
                    <a:pt x="95" y="32"/>
                    <a:pt x="95" y="32"/>
                    <a:pt x="95" y="32"/>
                  </a:cubicBezTo>
                  <a:cubicBezTo>
                    <a:pt x="92" y="24"/>
                    <a:pt x="89" y="17"/>
                    <a:pt x="85" y="12"/>
                  </a:cubicBezTo>
                  <a:cubicBezTo>
                    <a:pt x="95" y="16"/>
                    <a:pt x="103" y="23"/>
                    <a:pt x="110" y="32"/>
                  </a:cubicBezTo>
                  <a:close/>
                  <a:moveTo>
                    <a:pt x="43" y="12"/>
                  </a:moveTo>
                  <a:cubicBezTo>
                    <a:pt x="39" y="17"/>
                    <a:pt x="35" y="24"/>
                    <a:pt x="3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4" y="23"/>
                    <a:pt x="33" y="16"/>
                    <a:pt x="43" y="12"/>
                  </a:cubicBezTo>
                  <a:close/>
                  <a:moveTo>
                    <a:pt x="17" y="95"/>
                  </a:moveTo>
                  <a:cubicBezTo>
                    <a:pt x="32" y="95"/>
                    <a:pt x="32" y="95"/>
                    <a:pt x="32" y="95"/>
                  </a:cubicBezTo>
                  <a:cubicBezTo>
                    <a:pt x="35" y="103"/>
                    <a:pt x="39" y="110"/>
                    <a:pt x="43" y="116"/>
                  </a:cubicBezTo>
                  <a:cubicBezTo>
                    <a:pt x="32" y="112"/>
                    <a:pt x="23" y="104"/>
                    <a:pt x="17" y="95"/>
                  </a:cubicBezTo>
                  <a:close/>
                  <a:moveTo>
                    <a:pt x="85" y="116"/>
                  </a:moveTo>
                  <a:cubicBezTo>
                    <a:pt x="89" y="110"/>
                    <a:pt x="93" y="103"/>
                    <a:pt x="95" y="95"/>
                  </a:cubicBezTo>
                  <a:cubicBezTo>
                    <a:pt x="110" y="95"/>
                    <a:pt x="110" y="95"/>
                    <a:pt x="110" y="95"/>
                  </a:cubicBezTo>
                  <a:cubicBezTo>
                    <a:pt x="104" y="104"/>
                    <a:pt x="95" y="112"/>
                    <a:pt x="85" y="11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469994" y="3837588"/>
              <a:ext cx="1006832" cy="871150"/>
            </a:xfrm>
            <a:custGeom>
              <a:avLst/>
              <a:gdLst>
                <a:gd name="T0" fmla="*/ 777751 w 1039126"/>
                <a:gd name="T1" fmla="*/ 0 h 898876"/>
                <a:gd name="T2" fmla="*/ 261375 w 1039126"/>
                <a:gd name="T3" fmla="*/ 0 h 898876"/>
                <a:gd name="T4" fmla="*/ 0 w 1039126"/>
                <a:gd name="T5" fmla="*/ 449438 h 898876"/>
                <a:gd name="T6" fmla="*/ 261375 w 1039126"/>
                <a:gd name="T7" fmla="*/ 898876 h 898876"/>
                <a:gd name="T8" fmla="*/ 777751 w 1039126"/>
                <a:gd name="T9" fmla="*/ 898876 h 898876"/>
                <a:gd name="T10" fmla="*/ 1039126 w 1039126"/>
                <a:gd name="T11" fmla="*/ 449438 h 898876"/>
                <a:gd name="T12" fmla="*/ 777751 w 1039126"/>
                <a:gd name="T13" fmla="*/ 0 h 898876"/>
                <a:gd name="T14" fmla="*/ 688501 w 1039126"/>
                <a:gd name="T15" fmla="*/ 742688 h 898876"/>
                <a:gd name="T16" fmla="*/ 350625 w 1039126"/>
                <a:gd name="T17" fmla="*/ 742688 h 898876"/>
                <a:gd name="T18" fmla="*/ 181687 w 1039126"/>
                <a:gd name="T19" fmla="*/ 449438 h 898876"/>
                <a:gd name="T20" fmla="*/ 350625 w 1039126"/>
                <a:gd name="T21" fmla="*/ 156188 h 898876"/>
                <a:gd name="T22" fmla="*/ 688501 w 1039126"/>
                <a:gd name="T23" fmla="*/ 156188 h 898876"/>
                <a:gd name="T24" fmla="*/ 857439 w 1039126"/>
                <a:gd name="T25" fmla="*/ 449438 h 898876"/>
                <a:gd name="T26" fmla="*/ 688501 w 1039126"/>
                <a:gd name="T27" fmla="*/ 742688 h 898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9126" h="898876">
                  <a:moveTo>
                    <a:pt x="777751" y="0"/>
                  </a:moveTo>
                  <a:lnTo>
                    <a:pt x="261375" y="0"/>
                  </a:lnTo>
                  <a:lnTo>
                    <a:pt x="0" y="449438"/>
                  </a:lnTo>
                  <a:lnTo>
                    <a:pt x="261375" y="898876"/>
                  </a:lnTo>
                  <a:lnTo>
                    <a:pt x="777751" y="898876"/>
                  </a:lnTo>
                  <a:lnTo>
                    <a:pt x="1039126" y="449438"/>
                  </a:lnTo>
                  <a:lnTo>
                    <a:pt x="777751" y="0"/>
                  </a:lnTo>
                  <a:close/>
                  <a:moveTo>
                    <a:pt x="688501" y="742688"/>
                  </a:moveTo>
                  <a:lnTo>
                    <a:pt x="350625" y="742688"/>
                  </a:lnTo>
                  <a:lnTo>
                    <a:pt x="181687" y="449438"/>
                  </a:lnTo>
                  <a:lnTo>
                    <a:pt x="350625" y="156188"/>
                  </a:lnTo>
                  <a:lnTo>
                    <a:pt x="688501" y="156188"/>
                  </a:lnTo>
                  <a:lnTo>
                    <a:pt x="857439" y="449438"/>
                  </a:lnTo>
                  <a:lnTo>
                    <a:pt x="688501" y="74268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2209800"/>
            <a:ext cx="7689583" cy="3505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5257800" cy="105156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600">
                <a:solidFill>
                  <a:srgbClr val="51BFE1"/>
                </a:solidFill>
              </a:defRPr>
            </a:lvl1pPr>
          </a:lstStyle>
          <a:p>
            <a:r>
              <a:rPr lang="en-US" dirty="0"/>
              <a:t>Content Page </a:t>
            </a:r>
            <a:br>
              <a:rPr lang="en-US" dirty="0"/>
            </a:br>
            <a:r>
              <a:rPr lang="en-US" dirty="0"/>
              <a:t>with Text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510553"/>
            <a:ext cx="5257800" cy="475488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content page with text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533400" y="5930573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6380156" y="5930573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45" y="6041255"/>
            <a:ext cx="1752600" cy="496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5257800" cy="104792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600">
                <a:solidFill>
                  <a:srgbClr val="51BFE1"/>
                </a:solidFill>
              </a:defRPr>
            </a:lvl1pPr>
          </a:lstStyle>
          <a:p>
            <a:r>
              <a:rPr lang="en-US" dirty="0"/>
              <a:t>Content Page </a:t>
            </a:r>
            <a:br>
              <a:rPr lang="en-US" dirty="0"/>
            </a:br>
            <a:r>
              <a:rPr lang="en-US" dirty="0"/>
              <a:t>with Text and Photo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9800"/>
            <a:ext cx="4267200" cy="35052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>
              <a:buFontTx/>
              <a:buNone/>
              <a:defRPr sz="2400">
                <a:solidFill>
                  <a:schemeClr val="bg1"/>
                </a:solidFill>
              </a:defRPr>
            </a:lvl2pPr>
            <a:lvl3pPr>
              <a:buFontTx/>
              <a:buNone/>
              <a:defRPr sz="2000">
                <a:solidFill>
                  <a:schemeClr val="bg1"/>
                </a:solidFill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334000" y="2209800"/>
            <a:ext cx="3176478" cy="35052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505126"/>
            <a:ext cx="5259765" cy="476074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content page with text and photo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33400" y="5930573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V="1">
            <a:off x="6380156" y="5930573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45" y="6041255"/>
            <a:ext cx="1752600" cy="49697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533400" y="5930573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V="1">
            <a:off x="6380156" y="5930573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28800"/>
            <a:ext cx="7696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5257800" cy="10603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Content Page </a:t>
            </a:r>
            <a:br>
              <a:rPr lang="en-US" dirty="0"/>
            </a:br>
            <a:r>
              <a:rPr lang="en-US" dirty="0"/>
              <a:t>with Text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45" y="6041255"/>
            <a:ext cx="1752600" cy="4969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rgbClr val="51BFE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51BFE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51BFE1"/>
        </a:buClr>
        <a:buFont typeface="Arial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1BFE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1BFE1"/>
        </a:buClr>
        <a:buFont typeface="Arial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51BFE1"/>
        </a:buClr>
        <a:buFont typeface="Arial" pitchFamily="34" charset="0"/>
        <a:buChar char="»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4191000" y="2438400"/>
            <a:ext cx="4800600" cy="1295400"/>
          </a:xfrm>
        </p:spPr>
        <p:txBody>
          <a:bodyPr/>
          <a:lstStyle/>
          <a:p>
            <a:r>
              <a:rPr lang="en-US" dirty="0">
                <a:solidFill>
                  <a:srgbClr val="239FC7"/>
                </a:solidFill>
              </a:rPr>
              <a:t>Driving Compliance with Big Data </a:t>
            </a:r>
            <a:br>
              <a:rPr lang="en-US" dirty="0">
                <a:solidFill>
                  <a:srgbClr val="239FC7"/>
                </a:solidFill>
              </a:rPr>
            </a:br>
            <a:r>
              <a:rPr lang="en-US" dirty="0">
                <a:solidFill>
                  <a:srgbClr val="239FC7"/>
                </a:solidFill>
              </a:rPr>
              <a:t>&amp; Automation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45" y="6041255"/>
            <a:ext cx="1752600" cy="4969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FE13617-2F51-B04C-B4EB-7E7E8F1CF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25" y="58809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latin typeface="Damascus" charset="-78"/>
                <a:ea typeface="Damascus" charset="-78"/>
                <a:cs typeface="Damascus" charset="-78"/>
              </a:rPr>
              <a:t>Day in the life of GM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A6D08E-C37C-644E-8B8B-19B388164933}"/>
              </a:ext>
            </a:extLst>
          </p:cNvPr>
          <p:cNvSpPr txBox="1"/>
          <p:nvPr/>
        </p:nvSpPr>
        <p:spPr>
          <a:xfrm>
            <a:off x="400796" y="1858919"/>
            <a:ext cx="819272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lvl="1" indent="-342900">
              <a:spcBef>
                <a:spcPts val="1800"/>
              </a:spcBef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Damascus" charset="-78"/>
                <a:cs typeface="Calibri" panose="020F0502020204030204" pitchFamily="34" charset="0"/>
              </a:rPr>
              <a:t>Largely reactive</a:t>
            </a:r>
          </a:p>
          <a:p>
            <a:pPr marL="742950" lvl="2" indent="-342900">
              <a:spcBef>
                <a:spcPts val="600"/>
              </a:spcBef>
              <a:buFontTx/>
              <a:buChar char="–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Too much time on tactical issues and service coordination</a:t>
            </a:r>
          </a:p>
          <a:p>
            <a:pPr marL="344488" lvl="1" indent="-342900">
              <a:spcBef>
                <a:spcPts val="1800"/>
              </a:spcBef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Damascus" charset="-78"/>
                <a:cs typeface="Calibri" panose="020F0502020204030204" pitchFamily="34" charset="0"/>
              </a:rPr>
              <a:t>Lack of automation</a:t>
            </a:r>
          </a:p>
          <a:p>
            <a:pPr marL="742950" lvl="2" indent="-342900">
              <a:spcBef>
                <a:spcPts val="600"/>
              </a:spcBef>
              <a:buFontTx/>
              <a:buChar char="–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Manual processes</a:t>
            </a:r>
          </a:p>
          <a:p>
            <a:pPr marL="742950" lvl="2" indent="-342900">
              <a:spcBef>
                <a:spcPts val="600"/>
              </a:spcBef>
              <a:buFontTx/>
              <a:buChar char="–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Too many systems that rarely speak to each other</a:t>
            </a:r>
          </a:p>
          <a:p>
            <a:pPr marL="344488" lvl="1" indent="-342900">
              <a:spcBef>
                <a:spcPts val="1800"/>
              </a:spcBef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Damascus" charset="-78"/>
                <a:cs typeface="Calibri" panose="020F0502020204030204" pitchFamily="34" charset="0"/>
              </a:rPr>
              <a:t>At the center of info that impacts various corporate functions</a:t>
            </a:r>
          </a:p>
          <a:p>
            <a:pPr marL="742950" lvl="2" indent="-342900">
              <a:spcBef>
                <a:spcPts val="600"/>
              </a:spcBef>
              <a:buFontTx/>
              <a:buChar char="–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Payroll, Corporate Tax, Legal, Benefits, Talent, Sales, Finance, Travel, Employee Safety/Duty of Care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67A7EB-816F-0546-A655-56DAC38E6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88" y="262740"/>
            <a:ext cx="2601849" cy="15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08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CA667350-65F0-8541-9F5D-4458104F8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257800" cy="1060304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  <a:cs typeface="Damascus" charset="-78"/>
              </a:rPr>
              <a:t>(R)evolution in Mobility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18A33A-CE39-A640-8B87-2FDA8E00A775}"/>
              </a:ext>
            </a:extLst>
          </p:cNvPr>
          <p:cNvSpPr txBox="1"/>
          <p:nvPr/>
        </p:nvSpPr>
        <p:spPr>
          <a:xfrm>
            <a:off x="635955" y="2607851"/>
            <a:ext cx="807220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US" sz="2600" dirty="0"/>
              <a:t>Automation of core mobility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US" sz="2600" dirty="0"/>
              <a:t>Rise of unstructured mobility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US" sz="2600" dirty="0"/>
              <a:t>Evolving corporate environment</a:t>
            </a:r>
          </a:p>
        </p:txBody>
      </p:sp>
    </p:spTree>
    <p:extLst>
      <p:ext uri="{BB962C8B-B14F-4D97-AF65-F5344CB8AC3E}">
        <p14:creationId xmlns:p14="http://schemas.microsoft.com/office/powerpoint/2010/main" val="1300603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1EF2B-6E97-FE40-8DE2-79A6E4882BDD}"/>
              </a:ext>
            </a:extLst>
          </p:cNvPr>
          <p:cNvSpPr txBox="1">
            <a:spLocks/>
          </p:cNvSpPr>
          <p:nvPr/>
        </p:nvSpPr>
        <p:spPr>
          <a:xfrm>
            <a:off x="384556" y="457200"/>
            <a:ext cx="8340974" cy="4514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60" baseline="0">
                <a:solidFill>
                  <a:schemeClr val="tx1"/>
                </a:solidFill>
                <a:latin typeface="Cooper Hewitt Light" charset="0"/>
                <a:ea typeface="Cooper Hewitt Light" charset="0"/>
                <a:cs typeface="Cooper Hewitt Light" charset="0"/>
              </a:defRPr>
            </a:lvl1pPr>
          </a:lstStyle>
          <a:p>
            <a:r>
              <a:rPr lang="en-US" sz="2800" dirty="0">
                <a:solidFill>
                  <a:schemeClr val="accent1"/>
                </a:solidFill>
                <a:latin typeface="Calibri"/>
                <a:cs typeface="Calibri"/>
              </a:rPr>
              <a:t>Ad-hoc travel, Remote working, Telecommuting…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26D79-F533-3545-A542-E60641B3C17A}"/>
              </a:ext>
            </a:extLst>
          </p:cNvPr>
          <p:cNvSpPr txBox="1"/>
          <p:nvPr/>
        </p:nvSpPr>
        <p:spPr>
          <a:xfrm>
            <a:off x="606166" y="1295400"/>
            <a:ext cx="78977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Multi-dimensional transformation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FF580F"/>
                </a:solidFill>
              </a:rPr>
              <a:t>People: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companies’ most valuable asset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FF580F"/>
                </a:solidFill>
              </a:rPr>
              <a:t>Generational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>
                <a:solidFill>
                  <a:srgbClr val="FF580F"/>
                </a:solidFill>
              </a:rPr>
              <a:t>shifts: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flexibility most desirable in a job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FF580F"/>
                </a:solidFill>
              </a:rPr>
              <a:t>Tech: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enabling employee productivity, wherever they are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Bottom line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: Evolution beyond traditional mobility means companies are losing visibility into their most valuable asset and GM is left blindsided.</a:t>
            </a:r>
          </a:p>
        </p:txBody>
      </p:sp>
    </p:spTree>
    <p:extLst>
      <p:ext uri="{BB962C8B-B14F-4D97-AF65-F5344CB8AC3E}">
        <p14:creationId xmlns:p14="http://schemas.microsoft.com/office/powerpoint/2010/main" val="2797410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29464D-BE6F-E142-A677-5806765FE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0934"/>
            <a:ext cx="9144000" cy="48158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894845-7B58-B842-AFD4-C169B873FF8A}"/>
              </a:ext>
            </a:extLst>
          </p:cNvPr>
          <p:cNvSpPr txBox="1">
            <a:spLocks/>
          </p:cNvSpPr>
          <p:nvPr/>
        </p:nvSpPr>
        <p:spPr>
          <a:xfrm>
            <a:off x="423551" y="1177718"/>
            <a:ext cx="7886700" cy="4514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60" baseline="0">
                <a:solidFill>
                  <a:schemeClr val="tx1"/>
                </a:solidFill>
                <a:latin typeface="Cooper Hewitt Light" charset="0"/>
                <a:ea typeface="Cooper Hewitt Light" charset="0"/>
                <a:cs typeface="Cooper Hewitt Light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Simple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C539A8-66C0-3649-BD14-5316675E0B81}"/>
              </a:ext>
            </a:extLst>
          </p:cNvPr>
          <p:cNvSpPr txBox="1"/>
          <p:nvPr/>
        </p:nvSpPr>
        <p:spPr>
          <a:xfrm>
            <a:off x="606166" y="1987550"/>
            <a:ext cx="73186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FF580F"/>
                </a:solidFill>
              </a:rPr>
              <a:t>Where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are your employees located?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FF580F"/>
                </a:solidFill>
              </a:rPr>
              <a:t>How much 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are they moving around?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FF580F"/>
                </a:solidFill>
              </a:rPr>
              <a:t>Why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are they there?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FF580F"/>
                </a:solidFill>
              </a:rPr>
              <a:t>What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risks, exposures &amp; opportunities are being created?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FF580F"/>
                </a:solidFill>
              </a:rPr>
              <a:t>How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can you act on them?</a:t>
            </a:r>
          </a:p>
        </p:txBody>
      </p:sp>
    </p:spTree>
    <p:extLst>
      <p:ext uri="{BB962C8B-B14F-4D97-AF65-F5344CB8AC3E}">
        <p14:creationId xmlns:p14="http://schemas.microsoft.com/office/powerpoint/2010/main" val="4220115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2FA166-D63A-EA49-86D6-99A8E4574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353"/>
            <a:ext cx="9144000" cy="30384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35101DF-8757-444D-9433-8A3D41EDE662}"/>
              </a:ext>
            </a:extLst>
          </p:cNvPr>
          <p:cNvSpPr txBox="1">
            <a:spLocks/>
          </p:cNvSpPr>
          <p:nvPr/>
        </p:nvSpPr>
        <p:spPr>
          <a:xfrm>
            <a:off x="423551" y="320468"/>
            <a:ext cx="7886700" cy="4514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60" baseline="0">
                <a:solidFill>
                  <a:schemeClr val="tx1"/>
                </a:solidFill>
                <a:latin typeface="Cooper Hewitt Light" charset="0"/>
                <a:ea typeface="Cooper Hewitt Light" charset="0"/>
                <a:cs typeface="Cooper Hewitt Light" charset="0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Calibri"/>
                <a:cs typeface="Calibri"/>
              </a:rPr>
              <a:t>Technology unlocks the power of data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B6D213-5CFA-F14F-8FE2-3E047651F88C}"/>
              </a:ext>
            </a:extLst>
          </p:cNvPr>
          <p:cNvSpPr/>
          <p:nvPr/>
        </p:nvSpPr>
        <p:spPr>
          <a:xfrm>
            <a:off x="0" y="4362560"/>
            <a:ext cx="914400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lvl="1" algn="ctr">
              <a:lnSpc>
                <a:spcPct val="150000"/>
              </a:lnSpc>
              <a:spcAft>
                <a:spcPts val="1600"/>
              </a:spcAft>
              <a:buSzPct val="78000"/>
            </a:pPr>
            <a:r>
              <a:rPr lang="en-US" sz="2000" b="1" dirty="0">
                <a:solidFill>
                  <a:srgbClr val="424242"/>
                </a:solidFill>
              </a:rPr>
              <a:t>Streamlines processes | Increased visibility | </a:t>
            </a:r>
            <a:r>
              <a:rPr lang="en-US" sz="2000" b="1" dirty="0"/>
              <a:t>Proactive compliance | Peace of Mind</a:t>
            </a:r>
          </a:p>
        </p:txBody>
      </p:sp>
    </p:spTree>
    <p:extLst>
      <p:ext uri="{BB962C8B-B14F-4D97-AF65-F5344CB8AC3E}">
        <p14:creationId xmlns:p14="http://schemas.microsoft.com/office/powerpoint/2010/main" val="2247278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660EFD-83CB-E74C-A7F5-6A8BFB0462B2}"/>
              </a:ext>
            </a:extLst>
          </p:cNvPr>
          <p:cNvSpPr txBox="1"/>
          <p:nvPr/>
        </p:nvSpPr>
        <p:spPr>
          <a:xfrm>
            <a:off x="543368" y="2232483"/>
            <a:ext cx="5231387" cy="268536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209" indent="-257209">
              <a:spcAft>
                <a:spcPts val="1500"/>
              </a:spcAft>
              <a:buFont typeface="Arial"/>
              <a:buChar char="•"/>
            </a:pPr>
            <a:r>
              <a:rPr lang="en-US" sz="2000" dirty="0"/>
              <a:t>West Coast-based company</a:t>
            </a:r>
          </a:p>
          <a:p>
            <a:pPr marL="257209" indent="-257209">
              <a:spcAft>
                <a:spcPts val="1500"/>
              </a:spcAft>
              <a:buFont typeface="Arial"/>
              <a:buChar char="•"/>
            </a:pPr>
            <a:r>
              <a:rPr lang="en-US" sz="2000" dirty="0"/>
              <a:t>~5,000 employees nationwide</a:t>
            </a:r>
          </a:p>
          <a:p>
            <a:pPr marL="257209" indent="-257209">
              <a:spcAft>
                <a:spcPts val="1500"/>
              </a:spcAft>
              <a:buFont typeface="Arial"/>
              <a:buChar char="•"/>
            </a:pPr>
            <a:r>
              <a:rPr lang="en-US" sz="2000" dirty="0"/>
              <a:t>NYS </a:t>
            </a:r>
            <a:r>
              <a:rPr lang="en-US" sz="2000" b="1" u="sng" dirty="0"/>
              <a:t>audit</a:t>
            </a:r>
            <a:r>
              <a:rPr lang="en-US" sz="2000" dirty="0"/>
              <a:t> years 2010 to 2012; expands into 2014 and 2015 during audit</a:t>
            </a:r>
          </a:p>
          <a:p>
            <a:pPr marL="257209" indent="-257209">
              <a:spcAft>
                <a:spcPts val="1500"/>
              </a:spcAft>
              <a:buFont typeface="Arial"/>
              <a:buChar char="•"/>
            </a:pPr>
            <a:r>
              <a:rPr lang="en-US" sz="2000" dirty="0"/>
              <a:t>Audit method: 2012 test year</a:t>
            </a:r>
          </a:p>
          <a:p>
            <a:pPr marL="257209" indent="-257209">
              <a:spcAft>
                <a:spcPts val="1500"/>
              </a:spcAft>
              <a:buFont typeface="Arial"/>
              <a:buChar char="•"/>
            </a:pPr>
            <a:r>
              <a:rPr lang="en-US" sz="2000" dirty="0"/>
              <a:t>Total withholding audit bill - </a:t>
            </a:r>
            <a:r>
              <a:rPr lang="en-US" sz="2000" b="1" dirty="0"/>
              <a:t>$5,000,000</a:t>
            </a:r>
            <a:r>
              <a:rPr lang="en-US" sz="2000" dirty="0"/>
              <a:t>!</a:t>
            </a:r>
          </a:p>
        </p:txBody>
      </p:sp>
      <p:pic>
        <p:nvPicPr>
          <p:cNvPr id="3" name="Picture 2" descr="NY_state.png">
            <a:extLst>
              <a:ext uri="{FF2B5EF4-FFF2-40B4-BE49-F238E27FC236}">
                <a16:creationId xmlns:a16="http://schemas.microsoft.com/office/drawing/2014/main" id="{5F772667-7C8C-184E-A660-E26EC34B2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488" y="1449956"/>
            <a:ext cx="3840513" cy="3839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4CD96E-8970-4243-95BB-68B50D603DBC}"/>
              </a:ext>
            </a:extLst>
          </p:cNvPr>
          <p:cNvSpPr txBox="1"/>
          <p:nvPr/>
        </p:nvSpPr>
        <p:spPr>
          <a:xfrm rot="20387315">
            <a:off x="6400323" y="2599712"/>
            <a:ext cx="2118108" cy="159274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  <a:scene3d>
              <a:camera prst="orthographicFront"/>
              <a:lightRig rig="threePt" dir="t"/>
            </a:scene3d>
            <a:sp3d>
              <a:bevelT w="38100" h="38100"/>
            </a:sp3d>
          </a:bodyPr>
          <a:lstStyle/>
          <a:p>
            <a:pPr defTabSz="342946"/>
            <a:r>
              <a:rPr lang="en-US" sz="5000" b="1" spc="-113" dirty="0">
                <a:solidFill>
                  <a:srgbClr val="FF0000"/>
                </a:solidFill>
                <a:latin typeface="Calibri"/>
                <a:cs typeface="Gotham HTF Ultra"/>
              </a:rPr>
              <a:t>NY TAX</a:t>
            </a:r>
            <a:r>
              <a:rPr lang="en-US" sz="5000" b="1" spc="-113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Gotham HTF Ultra"/>
              </a:rPr>
              <a:t> </a:t>
            </a:r>
            <a:r>
              <a:rPr lang="en-US" sz="5000" b="1" spc="-113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Gotham HTF Ultra"/>
              </a:rPr>
              <a:t>AUDIT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AE76CD-7B30-BD48-9F25-9FE71B2F1CC5}"/>
              </a:ext>
            </a:extLst>
          </p:cNvPr>
          <p:cNvSpPr txBox="1">
            <a:spLocks/>
          </p:cNvSpPr>
          <p:nvPr/>
        </p:nvSpPr>
        <p:spPr>
          <a:xfrm>
            <a:off x="457200" y="852628"/>
            <a:ext cx="7886700" cy="4514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60" baseline="0">
                <a:solidFill>
                  <a:schemeClr val="tx1"/>
                </a:solidFill>
                <a:latin typeface="Cooper Hewitt Light" charset="0"/>
                <a:ea typeface="Cooper Hewitt Light" charset="0"/>
                <a:cs typeface="Cooper Hewitt Light" charset="0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  <a:latin typeface="Calibri"/>
                <a:cs typeface="Calibri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111855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13365E-C4F7-314C-A35A-096EAE4A8FD1}"/>
              </a:ext>
            </a:extLst>
          </p:cNvPr>
          <p:cNvSpPr txBox="1"/>
          <p:nvPr/>
        </p:nvSpPr>
        <p:spPr>
          <a:xfrm>
            <a:off x="595974" y="1905000"/>
            <a:ext cx="7541854" cy="360869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209" indent="-257209">
              <a:spcAft>
                <a:spcPts val="1500"/>
              </a:spcAft>
              <a:buFont typeface="Arial"/>
              <a:buChar char="•"/>
            </a:pPr>
            <a:r>
              <a:rPr lang="en-US" sz="2000" dirty="0"/>
              <a:t>Global enterprise technology leader with ~20k employees worldwide</a:t>
            </a:r>
          </a:p>
          <a:p>
            <a:pPr marL="257209" indent="-257209">
              <a:spcAft>
                <a:spcPts val="1500"/>
              </a:spcAft>
              <a:buFont typeface="Arial"/>
              <a:buChar char="•"/>
            </a:pPr>
            <a:r>
              <a:rPr lang="en-US" sz="2000" dirty="0"/>
              <a:t>GM led payroll to initiate compliance in high-risk jurisdictions to plug $3 million exposure through better data visibility</a:t>
            </a:r>
          </a:p>
          <a:p>
            <a:pPr marL="257209" indent="-257209">
              <a:spcAft>
                <a:spcPts val="1500"/>
              </a:spcAft>
              <a:buFont typeface="Arial"/>
              <a:buChar char="•"/>
            </a:pPr>
            <a:r>
              <a:rPr lang="en-US" sz="2000" dirty="0"/>
              <a:t>Drove tens of millions in savings in collaboration with Corporate Tax armed with hard analytics (Nexus/PE)</a:t>
            </a:r>
          </a:p>
          <a:p>
            <a:pPr marL="257209" indent="-257209">
              <a:spcAft>
                <a:spcPts val="1500"/>
              </a:spcAft>
              <a:buFont typeface="Arial"/>
              <a:buChar char="•"/>
            </a:pPr>
            <a:r>
              <a:rPr lang="en-US" sz="2000" dirty="0"/>
              <a:t>Delivered process efficiency and no net increase in workload through process automation</a:t>
            </a:r>
          </a:p>
          <a:p>
            <a:pPr marL="257209" indent="-257209">
              <a:spcAft>
                <a:spcPts val="1500"/>
              </a:spcAft>
              <a:buFont typeface="Arial"/>
              <a:buChar char="•"/>
            </a:pPr>
            <a:r>
              <a:rPr lang="en-US" sz="2000" dirty="0"/>
              <a:t>But wait…there’s more!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F25305-FB58-FA4D-8827-FC59D2634BB5}"/>
              </a:ext>
            </a:extLst>
          </p:cNvPr>
          <p:cNvSpPr txBox="1">
            <a:spLocks/>
          </p:cNvSpPr>
          <p:nvPr/>
        </p:nvSpPr>
        <p:spPr>
          <a:xfrm>
            <a:off x="423551" y="838200"/>
            <a:ext cx="7886700" cy="4514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60" baseline="0">
                <a:solidFill>
                  <a:schemeClr val="tx1"/>
                </a:solidFill>
                <a:latin typeface="Cooper Hewitt Light" charset="0"/>
                <a:ea typeface="Cooper Hewitt Light" charset="0"/>
                <a:cs typeface="Cooper Hewitt Light" charset="0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  <a:latin typeface="Calibri"/>
                <a:cs typeface="Calibri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1611749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2" t="25555" r="23333" b="31111"/>
          <a:stretch/>
        </p:blipFill>
        <p:spPr>
          <a:xfrm>
            <a:off x="2676396" y="1164008"/>
            <a:ext cx="3791209" cy="29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69569"/>
            <a:ext cx="7772400" cy="110251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Damascus" charset="-78"/>
                <a:ea typeface="Damascus" charset="-78"/>
                <a:cs typeface="Damascus" charset="-78"/>
              </a:rPr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3286408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5687A05-F85A-A643-8C43-FD2DAD9CD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Damascus" charset="-78"/>
                <a:ea typeface="Damascus" charset="-78"/>
                <a:cs typeface="Damascus" charset="-78"/>
              </a:rPr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CCB5DB-2381-8E44-AADF-EF3EDB440608}"/>
              </a:ext>
            </a:extLst>
          </p:cNvPr>
          <p:cNvSpPr txBox="1"/>
          <p:nvPr/>
        </p:nvSpPr>
        <p:spPr>
          <a:xfrm>
            <a:off x="228599" y="1219200"/>
            <a:ext cx="8686801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Introductions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 are we talking about?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Workplace Impact of Big Data, AI and Automation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Impact on GM &amp; Compliance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Applications for GM and across the Enterprise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Case Studies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Questions &amp; Answers (we hope!)</a:t>
            </a:r>
          </a:p>
        </p:txBody>
      </p:sp>
    </p:spTree>
    <p:extLst>
      <p:ext uri="{BB962C8B-B14F-4D97-AF65-F5344CB8AC3E}">
        <p14:creationId xmlns:p14="http://schemas.microsoft.com/office/powerpoint/2010/main" val="299994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267331FD-AE59-674C-A654-4AB06C8C2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257800" cy="1060304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Damascus" charset="-78"/>
                <a:ea typeface="Damascus" charset="-78"/>
                <a:cs typeface="Damascus" charset="-78"/>
              </a:rPr>
              <a:t>Introductions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26C4E-4612-0947-8195-1DB5E5D65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4117"/>
            <a:ext cx="1623581" cy="1943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264DF-2D5B-D547-B356-A8D9B9AA746E}"/>
              </a:ext>
            </a:extLst>
          </p:cNvPr>
          <p:cNvSpPr txBox="1"/>
          <p:nvPr/>
        </p:nvSpPr>
        <p:spPr>
          <a:xfrm>
            <a:off x="304800" y="3990196"/>
            <a:ext cx="29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amascus" charset="-78"/>
                <a:ea typeface="Damascus" charset="-78"/>
                <a:cs typeface="Damascus" charset="-78"/>
              </a:rPr>
              <a:t>William Taylor</a:t>
            </a:r>
            <a:br>
              <a:rPr lang="en-US" dirty="0">
                <a:latin typeface="Damascus" charset="-78"/>
                <a:ea typeface="Damascus" charset="-78"/>
                <a:cs typeface="Damascus" charset="-78"/>
              </a:rPr>
            </a:br>
            <a:r>
              <a:rPr lang="en-US" dirty="0">
                <a:latin typeface="Damascus" charset="-78"/>
                <a:ea typeface="Damascus" charset="-78"/>
                <a:cs typeface="Damascus" charset="-78"/>
              </a:rPr>
              <a:t>Partner</a:t>
            </a:r>
          </a:p>
          <a:p>
            <a:r>
              <a:rPr lang="en-US" dirty="0" err="1">
                <a:latin typeface="Damascus" charset="-78"/>
                <a:ea typeface="Damascus" charset="-78"/>
                <a:cs typeface="Damascus" charset="-78"/>
              </a:rPr>
              <a:t>Fakhoury</a:t>
            </a:r>
            <a:r>
              <a:rPr lang="en-US" dirty="0">
                <a:latin typeface="Damascus" charset="-78"/>
                <a:ea typeface="Damascus" charset="-78"/>
                <a:cs typeface="Damascus" charset="-78"/>
              </a:rPr>
              <a:t> Global Immigration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55808-9511-EB4C-B9EC-FC550F8241A8}"/>
              </a:ext>
            </a:extLst>
          </p:cNvPr>
          <p:cNvSpPr txBox="1"/>
          <p:nvPr/>
        </p:nvSpPr>
        <p:spPr>
          <a:xfrm>
            <a:off x="3170420" y="3990197"/>
            <a:ext cx="280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amascus" charset="-78"/>
                <a:ea typeface="Damascus" charset="-78"/>
                <a:cs typeface="Damascus" charset="-78"/>
              </a:rPr>
              <a:t>Andreas </a:t>
            </a:r>
            <a:r>
              <a:rPr lang="en-US" dirty="0" err="1">
                <a:latin typeface="Damascus" charset="-78"/>
                <a:ea typeface="Damascus" charset="-78"/>
                <a:cs typeface="Damascus" charset="-78"/>
              </a:rPr>
              <a:t>Strohschein</a:t>
            </a:r>
            <a:endParaRPr lang="en-US" dirty="0">
              <a:latin typeface="Damascus" charset="-78"/>
              <a:ea typeface="Damascus" charset="-78"/>
              <a:cs typeface="Damascus" charset="-78"/>
            </a:endParaRPr>
          </a:p>
          <a:p>
            <a:r>
              <a:rPr lang="en-US" dirty="0">
                <a:latin typeface="Damascus" charset="-78"/>
                <a:ea typeface="Damascus" charset="-78"/>
                <a:cs typeface="Damascus" charset="-78"/>
              </a:rPr>
              <a:t>Sr. Manager, Global Mobility &amp; Immigration</a:t>
            </a:r>
            <a:br>
              <a:rPr lang="en-US" dirty="0">
                <a:latin typeface="Damascus" charset="-78"/>
                <a:ea typeface="Damascus" charset="-78"/>
                <a:cs typeface="Damascus" charset="-78"/>
              </a:rPr>
            </a:br>
            <a:r>
              <a:rPr lang="en-US" dirty="0">
                <a:latin typeface="Damascus" charset="-78"/>
                <a:ea typeface="Damascus" charset="-78"/>
                <a:cs typeface="Damascus" charset="-78"/>
              </a:rPr>
              <a:t>McKesson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8B15E4-07E1-8948-99D3-4846D4BF0C3F}"/>
              </a:ext>
            </a:extLst>
          </p:cNvPr>
          <p:cNvSpPr txBox="1"/>
          <p:nvPr/>
        </p:nvSpPr>
        <p:spPr>
          <a:xfrm>
            <a:off x="6460760" y="3990196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Damascus" charset="-78"/>
                <a:ea typeface="Damascus" charset="-78"/>
                <a:cs typeface="Damascus" charset="-78"/>
              </a:rPr>
              <a:t>Anupam</a:t>
            </a:r>
            <a:r>
              <a:rPr lang="en-US" dirty="0">
                <a:latin typeface="Damascus" charset="-78"/>
                <a:ea typeface="Damascus" charset="-78"/>
                <a:cs typeface="Damascus" charset="-78"/>
              </a:rPr>
              <a:t> </a:t>
            </a:r>
            <a:r>
              <a:rPr lang="en-US" dirty="0" err="1">
                <a:latin typeface="Damascus" charset="-78"/>
                <a:ea typeface="Damascus" charset="-78"/>
                <a:cs typeface="Damascus" charset="-78"/>
              </a:rPr>
              <a:t>Singhal</a:t>
            </a:r>
            <a:endParaRPr lang="en-US" dirty="0">
              <a:latin typeface="Damascus" charset="-78"/>
              <a:ea typeface="Damascus" charset="-78"/>
              <a:cs typeface="Damascus" charset="-78"/>
            </a:endParaRPr>
          </a:p>
          <a:p>
            <a:r>
              <a:rPr lang="en-US" dirty="0">
                <a:latin typeface="Damascus" charset="-78"/>
                <a:ea typeface="Damascus" charset="-78"/>
                <a:cs typeface="Damascus" charset="-78"/>
              </a:rPr>
              <a:t>Co-Founder &amp; CEO</a:t>
            </a:r>
          </a:p>
          <a:p>
            <a:r>
              <a:rPr lang="en-US" dirty="0" err="1">
                <a:latin typeface="Damascus" charset="-78"/>
                <a:ea typeface="Damascus" charset="-78"/>
                <a:cs typeface="Damascus" charset="-78"/>
              </a:rPr>
              <a:t>Monaeo</a:t>
            </a:r>
            <a:endParaRPr lang="en-US" dirty="0">
              <a:latin typeface="Damascus" charset="-78"/>
              <a:ea typeface="Damascus" charset="-78"/>
              <a:cs typeface="Damascus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5A28BC-5C66-5244-8848-651422AB8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60" y="1854117"/>
            <a:ext cx="1943100" cy="1943100"/>
          </a:xfrm>
          <a:prstGeom prst="rect">
            <a:avLst/>
          </a:prstGeom>
        </p:spPr>
      </p:pic>
      <p:pic>
        <p:nvPicPr>
          <p:cNvPr id="12" name="Picture 3" descr="C:\Users\erftc6d\Desktop\Pic.JPG">
            <a:extLst>
              <a:ext uri="{FF2B5EF4-FFF2-40B4-BE49-F238E27FC236}">
                <a16:creationId xmlns:a16="http://schemas.microsoft.com/office/drawing/2014/main" id="{2D9B4BF0-FE66-534F-8858-9EE49F342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5473" y="1827414"/>
            <a:ext cx="1492838" cy="19698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6398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5162BFC-F9DE-8949-99F1-8F56A4912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257800" cy="1060304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ooperHewitt-light" pitchFamily="50" charset="0"/>
                <a:ea typeface="CooperHewitt-light" pitchFamily="50" charset="0"/>
                <a:cs typeface="Damascus" charset="-78"/>
              </a:rPr>
              <a:t>“Big Data.” Really?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9C613-850F-744C-AC0F-707D98026C65}"/>
              </a:ext>
            </a:extLst>
          </p:cNvPr>
          <p:cNvSpPr txBox="1"/>
          <p:nvPr/>
        </p:nvSpPr>
        <p:spPr>
          <a:xfrm>
            <a:off x="400498" y="2627840"/>
            <a:ext cx="834300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CooperHewitt-bold" pitchFamily="50" charset="0"/>
                <a:ea typeface="CooperHewitt-bold" pitchFamily="50" charset="0"/>
              </a:rPr>
              <a:t>2.5 </a:t>
            </a:r>
            <a:r>
              <a:rPr lang="en-US" sz="7200" dirty="0">
                <a:latin typeface="CooperHewitt-book" pitchFamily="50" charset="0"/>
                <a:ea typeface="CooperHewitt-book" pitchFamily="50" charset="0"/>
              </a:rPr>
              <a:t>quintillion </a:t>
            </a:r>
            <a:r>
              <a:rPr lang="en-US" sz="5400" dirty="0">
                <a:latin typeface="CooperHewitt-thin" pitchFamily="50" charset="0"/>
                <a:ea typeface="CooperHewitt-thin" pitchFamily="50" charset="0"/>
              </a:rPr>
              <a:t>bytes</a:t>
            </a:r>
          </a:p>
          <a:p>
            <a:pPr algn="ctr"/>
            <a:endParaRPr lang="en-US" sz="3200" dirty="0">
              <a:latin typeface="CooperHewitt-thin" pitchFamily="50" charset="0"/>
              <a:ea typeface="CooperHewitt-thin" pitchFamily="50" charset="0"/>
              <a:cs typeface="+mj-cs"/>
            </a:endParaRPr>
          </a:p>
          <a:p>
            <a:pPr algn="ctr"/>
            <a:r>
              <a:rPr lang="en-US" sz="3200" dirty="0">
                <a:latin typeface="CooperHewitt-thin" pitchFamily="50" charset="0"/>
                <a:ea typeface="CooperHewitt-thin" pitchFamily="50" charset="0"/>
                <a:cs typeface="+mj-cs"/>
              </a:rPr>
              <a:t>(18 zeros)</a:t>
            </a:r>
            <a:endParaRPr lang="en-US" sz="5400" dirty="0">
              <a:latin typeface="CooperHewitt-bold" pitchFamily="50" charset="0"/>
              <a:ea typeface="CooperHewitt-bold" pitchFamily="50" charset="0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C7779-260E-8E4D-B12D-A1ACA5931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59832"/>
            <a:ext cx="8229600" cy="1287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D46E5C-1C6C-0045-890C-318A40FC3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87" y="2120136"/>
            <a:ext cx="8724900" cy="305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34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B0482D-2EFE-1D4F-9E5F-073F78D7B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" y="2494394"/>
            <a:ext cx="8336280" cy="3025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15BABA-3BB3-F545-B6EF-7E50A0D4F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39064"/>
            <a:ext cx="8229600" cy="128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69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C0D623-030E-A24C-8E06-30B1DF914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" y="2654848"/>
            <a:ext cx="8336280" cy="1927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778D5-FBB6-0041-A1B2-4409E015E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99446"/>
            <a:ext cx="8229600" cy="128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36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25AF20-3ED6-F64F-9D21-5CE92F36E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7691"/>
            <a:ext cx="8229600" cy="1287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E06A3-E0E1-6541-8286-75B5F6E96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2156096"/>
            <a:ext cx="8343900" cy="36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76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13D8DAC-9E98-CE49-A6A2-E835E7B0CA9D}"/>
              </a:ext>
            </a:extLst>
          </p:cNvPr>
          <p:cNvSpPr txBox="1">
            <a:spLocks/>
          </p:cNvSpPr>
          <p:nvPr/>
        </p:nvSpPr>
        <p:spPr>
          <a:xfrm>
            <a:off x="697040" y="386936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51BFE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800" dirty="0">
                <a:latin typeface="Damascus" charset="-78"/>
                <a:ea typeface="Damascus" charset="-78"/>
                <a:cs typeface="Damascus" charset="-78"/>
              </a:rPr>
              <a:t>Workplace Impact</a:t>
            </a: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55F7FC74-F8FA-5948-829D-E2E67DE02B63}"/>
              </a:ext>
            </a:extLst>
          </p:cNvPr>
          <p:cNvSpPr txBox="1">
            <a:spLocks/>
          </p:cNvSpPr>
          <p:nvPr/>
        </p:nvSpPr>
        <p:spPr>
          <a:xfrm>
            <a:off x="697040" y="1201502"/>
            <a:ext cx="8132165" cy="3372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1BFE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51BFE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1BFE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1BFE1"/>
              </a:buClr>
              <a:buFont typeface="Arial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1BFE1"/>
              </a:buClr>
              <a:buFont typeface="Arial" pitchFamily="34" charset="0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54B983-AC39-7346-AE2D-59360167AC6A}"/>
              </a:ext>
            </a:extLst>
          </p:cNvPr>
          <p:cNvSpPr txBox="1"/>
          <p:nvPr/>
        </p:nvSpPr>
        <p:spPr>
          <a:xfrm>
            <a:off x="548728" y="1371600"/>
            <a:ext cx="80690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alibri" panose="020F0502020204030204" pitchFamily="34" charset="0"/>
                <a:ea typeface="Damascus" charset="-78"/>
                <a:cs typeface="Calibri" panose="020F0502020204030204" pitchFamily="34" charset="0"/>
              </a:rPr>
              <a:t>January 2017 McKinsey Global Institute study</a:t>
            </a:r>
            <a:br>
              <a:rPr lang="en-US" sz="2400" u="sng" dirty="0">
                <a:latin typeface="Calibri" panose="020F0502020204030204" pitchFamily="34" charset="0"/>
                <a:ea typeface="Damascus" charset="-78"/>
                <a:cs typeface="Calibri" panose="020F0502020204030204" pitchFamily="34" charset="0"/>
              </a:rPr>
            </a:br>
            <a:endParaRPr lang="en-US" sz="2400" u="sng" dirty="0">
              <a:latin typeface="Calibri" panose="020F0502020204030204" pitchFamily="34" charset="0"/>
              <a:ea typeface="Damascus" charset="-78"/>
              <a:cs typeface="Calibri" panose="020F0502020204030204" pitchFamily="34" charset="0"/>
            </a:endParaRPr>
          </a:p>
          <a:p>
            <a:pPr marL="806450" indent="-344488"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Damascus" charset="-78"/>
                <a:cs typeface="Calibri" panose="020F0502020204030204" pitchFamily="34" charset="0"/>
              </a:rPr>
              <a:t>Automation will displace jobs gradually</a:t>
            </a:r>
          </a:p>
          <a:p>
            <a:pPr marL="806450" indent="-344488"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Damascus" charset="-78"/>
                <a:cs typeface="Calibri" panose="020F0502020204030204" pitchFamily="34" charset="0"/>
              </a:rPr>
              <a:t>Measured pace likely as what is technically possible is only one factor</a:t>
            </a:r>
          </a:p>
          <a:p>
            <a:pPr marL="806450" indent="-344488"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Damascus" charset="-78"/>
                <a:cs typeface="Calibri" panose="020F0502020204030204" pitchFamily="34" charset="0"/>
              </a:rPr>
              <a:t>49% of time spent on work activities could be automated with “currently demonstrated technology” either already in the marketplace or being developed in labs</a:t>
            </a:r>
          </a:p>
          <a:p>
            <a:pPr marL="1263650" lvl="1" indent="-344488"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Damascus" charset="-78"/>
                <a:cs typeface="Calibri" panose="020F0502020204030204" pitchFamily="34" charset="0"/>
              </a:rPr>
              <a:t>Equates to $15.8 trillion in wages and the equivalent of 1.1 billion workers worldwide </a:t>
            </a:r>
          </a:p>
          <a:p>
            <a:pPr marL="806450" indent="-344488">
              <a:buFont typeface="Arial" charset="0"/>
              <a:buChar char="•"/>
            </a:pPr>
            <a:r>
              <a:rPr lang="en-US" sz="2400" b="1" i="1" dirty="0">
                <a:latin typeface="Calibri" panose="020F0502020204030204" pitchFamily="34" charset="0"/>
                <a:ea typeface="Damascus" charset="-78"/>
                <a:cs typeface="Calibri" panose="020F0502020204030204" pitchFamily="34" charset="0"/>
              </a:rPr>
              <a:t>But only 5 percent of jobs can be entirely automated!</a:t>
            </a:r>
          </a:p>
        </p:txBody>
      </p:sp>
    </p:spTree>
    <p:extLst>
      <p:ext uri="{BB962C8B-B14F-4D97-AF65-F5344CB8AC3E}">
        <p14:creationId xmlns:p14="http://schemas.microsoft.com/office/powerpoint/2010/main" val="264863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13D8DAC-9E98-CE49-A6A2-E835E7B0CA9D}"/>
              </a:ext>
            </a:extLst>
          </p:cNvPr>
          <p:cNvSpPr txBox="1">
            <a:spLocks/>
          </p:cNvSpPr>
          <p:nvPr/>
        </p:nvSpPr>
        <p:spPr>
          <a:xfrm>
            <a:off x="685800" y="143773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51BFE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800" dirty="0">
                <a:latin typeface="Damascus" charset="-78"/>
                <a:ea typeface="Damascus" charset="-78"/>
                <a:cs typeface="Damascus" charset="-78"/>
              </a:rPr>
              <a:t>Workplace Impact</a:t>
            </a: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55F7FC74-F8FA-5948-829D-E2E67DE02B63}"/>
              </a:ext>
            </a:extLst>
          </p:cNvPr>
          <p:cNvSpPr txBox="1">
            <a:spLocks/>
          </p:cNvSpPr>
          <p:nvPr/>
        </p:nvSpPr>
        <p:spPr>
          <a:xfrm>
            <a:off x="697040" y="1201502"/>
            <a:ext cx="8132165" cy="3372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1BFE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51BFE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1BFE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1BFE1"/>
              </a:buClr>
              <a:buFont typeface="Arial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1BFE1"/>
              </a:buClr>
              <a:buFont typeface="Arial" pitchFamily="34" charset="0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54B983-AC39-7346-AE2D-59360167AC6A}"/>
              </a:ext>
            </a:extLst>
          </p:cNvPr>
          <p:cNvSpPr txBox="1"/>
          <p:nvPr/>
        </p:nvSpPr>
        <p:spPr>
          <a:xfrm>
            <a:off x="497344" y="1066800"/>
            <a:ext cx="81493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Calibri" panose="020F0502020204030204" pitchFamily="34" charset="0"/>
                <a:ea typeface="Damascus" charset="-78"/>
                <a:cs typeface="Damascus" pitchFamily="2" charset="-78"/>
              </a:rPr>
              <a:t>November 2017 McKinsey Global Institute study UPDATED!</a:t>
            </a:r>
            <a:br>
              <a:rPr lang="en-US" sz="2400" u="sng" dirty="0">
                <a:latin typeface="Calibri" panose="020F0502020204030204" pitchFamily="34" charset="0"/>
                <a:ea typeface="Damascus" charset="-78"/>
                <a:cs typeface="Damascus" pitchFamily="2" charset="-78"/>
              </a:rPr>
            </a:br>
            <a:endParaRPr lang="en-US" sz="2600" u="sng" dirty="0">
              <a:latin typeface="Calibri" panose="020F0502020204030204" pitchFamily="34" charset="0"/>
              <a:ea typeface="Damascus" charset="-78"/>
              <a:cs typeface="Damascus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Damascus" pitchFamily="2" charset="-78"/>
              </a:rPr>
              <a:t>39 million to 73 million jobs could be destroyed by 2030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Damascus" pitchFamily="2" charset="-78"/>
              </a:rPr>
              <a:t>~20 million of those displaced will shift into similar roles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Damascus" pitchFamily="2" charset="-78"/>
              </a:rPr>
              <a:t>16 to 54 million workers — 1/3 of the U.S. workforce — will need to be retrained for entirely new occupations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Damascus" pitchFamily="2" charset="-78"/>
              </a:rPr>
              <a:t>Globally, up to 800 million workers could be displaced and as many as 375 million may need to learn new skills for new occupational categories</a:t>
            </a:r>
          </a:p>
        </p:txBody>
      </p:sp>
    </p:spTree>
    <p:extLst>
      <p:ext uri="{BB962C8B-B14F-4D97-AF65-F5344CB8AC3E}">
        <p14:creationId xmlns:p14="http://schemas.microsoft.com/office/powerpoint/2010/main" val="1017303979"/>
      </p:ext>
    </p:extLst>
  </p:cSld>
  <p:clrMapOvr>
    <a:masterClrMapping/>
  </p:clrMapOvr>
</p:sld>
</file>

<file path=ppt/theme/theme1.xml><?xml version="1.0" encoding="utf-8"?>
<a:theme xmlns:a="http://schemas.openxmlformats.org/drawingml/2006/main" name="StockLayouts Computer &amp; Information Technology TC998">
  <a:themeElements>
    <a:clrScheme name="BAMM">
      <a:dk1>
        <a:sysClr val="windowText" lastClr="000000"/>
      </a:dk1>
      <a:lt1>
        <a:sysClr val="window" lastClr="FFFFFF"/>
      </a:lt1>
      <a:dk2>
        <a:srgbClr val="3F3F42"/>
      </a:dk2>
      <a:lt2>
        <a:srgbClr val="DEDDDC"/>
      </a:lt2>
      <a:accent1>
        <a:srgbClr val="239FC7"/>
      </a:accent1>
      <a:accent2>
        <a:srgbClr val="A2C767"/>
      </a:accent2>
      <a:accent3>
        <a:srgbClr val="917A96"/>
      </a:accent3>
      <a:accent4>
        <a:srgbClr val="C99121"/>
      </a:accent4>
      <a:accent5>
        <a:srgbClr val="BDC921"/>
      </a:accent5>
      <a:accent6>
        <a:srgbClr val="21ADC9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1194</TotalTime>
  <Words>399</Words>
  <Application>Microsoft Macintosh PowerPoint</Application>
  <PresentationFormat>On-screen Show (4:3)</PresentationFormat>
  <Paragraphs>76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Cooper Hewitt Light</vt:lpstr>
      <vt:lpstr>CooperHewitt-bold</vt:lpstr>
      <vt:lpstr>CooperHewitt-book</vt:lpstr>
      <vt:lpstr>CooperHewitt-light</vt:lpstr>
      <vt:lpstr>CooperHewitt-thin</vt:lpstr>
      <vt:lpstr>Damascus</vt:lpstr>
      <vt:lpstr>Gotham HTF Ultra</vt:lpstr>
      <vt:lpstr>Verdana</vt:lpstr>
      <vt:lpstr>StockLayouts Computer &amp; Information Technology TC998</vt:lpstr>
      <vt:lpstr>Driving Compliance with Big Data  &amp; Automation</vt:lpstr>
      <vt:lpstr>Agenda</vt:lpstr>
      <vt:lpstr>Introductions</vt:lpstr>
      <vt:lpstr>“Big Data.” Really?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in the life of GM</vt:lpstr>
      <vt:lpstr>(R)evolution in Mobility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and Answers</vt:lpstr>
    </vt:vector>
  </TitlesOfParts>
  <Company>StockLayouts LLC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StockLayouts</dc:creator>
  <cp:lastModifiedBy>Microsoft Office User</cp:lastModifiedBy>
  <cp:revision>160</cp:revision>
  <dcterms:created xsi:type="dcterms:W3CDTF">2010-07-09T22:21:36Z</dcterms:created>
  <dcterms:modified xsi:type="dcterms:W3CDTF">2018-02-19T21:51:51Z</dcterms:modified>
</cp:coreProperties>
</file>