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59" r:id="rId3"/>
    <p:sldId id="257"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61" r:id="rId1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FE1"/>
    <a:srgbClr val="D5A6DE"/>
    <a:srgbClr val="D2ECB6"/>
    <a:srgbClr val="70AC2E"/>
    <a:srgbClr val="A2C767"/>
    <a:srgbClr val="917A96"/>
    <a:srgbClr val="239FC7"/>
    <a:srgbClr val="676767"/>
    <a:srgbClr val="2E3640"/>
    <a:srgbClr val="E33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456" autoAdjust="0"/>
  </p:normalViewPr>
  <p:slideViewPr>
    <p:cSldViewPr>
      <p:cViewPr varScale="1">
        <p:scale>
          <a:sx n="107" d="100"/>
          <a:sy n="107" d="100"/>
        </p:scale>
        <p:origin x="-17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3" descr="Picture1"/>
          <p:cNvSpPr>
            <a:spLocks/>
          </p:cNvSpPr>
          <p:nvPr userDrawn="1"/>
        </p:nvSpPr>
        <p:spPr bwMode="auto">
          <a:xfrm>
            <a:off x="780643" y="1573186"/>
            <a:ext cx="3023233" cy="2612149"/>
          </a:xfrm>
          <a:custGeom>
            <a:avLst/>
            <a:gdLst>
              <a:gd name="T0" fmla="*/ 509890 w 2042748"/>
              <a:gd name="T1" fmla="*/ 1765495 h 1765495"/>
              <a:gd name="T2" fmla="*/ 0 w 2042748"/>
              <a:gd name="T3" fmla="*/ 882748 h 1765495"/>
              <a:gd name="T4" fmla="*/ 509890 w 2042748"/>
              <a:gd name="T5" fmla="*/ 0 h 1765495"/>
              <a:gd name="T6" fmla="*/ 1532858 w 2042748"/>
              <a:gd name="T7" fmla="*/ 0 h 1765495"/>
              <a:gd name="T8" fmla="*/ 2042748 w 2042748"/>
              <a:gd name="T9" fmla="*/ 882748 h 1765495"/>
              <a:gd name="T10" fmla="*/ 1532858 w 2042748"/>
              <a:gd name="T11" fmla="*/ 1765495 h 1765495"/>
              <a:gd name="T12" fmla="*/ 509890 w 2042748"/>
              <a:gd name="T13" fmla="*/ 1765495 h 1765495"/>
              <a:gd name="T14" fmla="*/ 509890 w 2042748"/>
              <a:gd name="T15" fmla="*/ 1765495 h 1765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748" h="1765495">
                <a:moveTo>
                  <a:pt x="509890" y="1765495"/>
                </a:moveTo>
                <a:lnTo>
                  <a:pt x="0" y="882748"/>
                </a:lnTo>
                <a:lnTo>
                  <a:pt x="509890" y="0"/>
                </a:lnTo>
                <a:lnTo>
                  <a:pt x="1532858" y="0"/>
                </a:lnTo>
                <a:lnTo>
                  <a:pt x="2042748" y="882748"/>
                </a:lnTo>
                <a:lnTo>
                  <a:pt x="1532858" y="1765495"/>
                </a:lnTo>
                <a:lnTo>
                  <a:pt x="509890" y="1765495"/>
                </a:lnTo>
                <a:lnTo>
                  <a:pt x="509890" y="1765495"/>
                </a:lnTo>
                <a:close/>
              </a:path>
            </a:pathLst>
          </a:custGeom>
          <a:blipFill dpi="0" rotWithShape="1">
            <a:blip r:embed="rId2"/>
            <a:srcRect/>
            <a:stretch>
              <a:fillRect/>
            </a:stretch>
          </a:blip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4600620" y="2592194"/>
            <a:ext cx="4128962" cy="1245394"/>
          </a:xfrm>
        </p:spPr>
        <p:txBody>
          <a:bodyPr>
            <a:noAutofit/>
          </a:bodyPr>
          <a:lstStyle>
            <a:lvl1pPr>
              <a:lnSpc>
                <a:spcPct val="90000"/>
              </a:lnSpc>
              <a:defRPr sz="4000">
                <a:solidFill>
                  <a:schemeClr val="accent4"/>
                </a:solidFill>
              </a:defRPr>
            </a:lvl1pPr>
          </a:lstStyle>
          <a:p>
            <a:r>
              <a:rPr lang="en-US" dirty="0"/>
              <a:t>Title of the Presentation</a:t>
            </a:r>
          </a:p>
        </p:txBody>
      </p:sp>
      <p:sp>
        <p:nvSpPr>
          <p:cNvPr id="3" name="Subtitle 2"/>
          <p:cNvSpPr>
            <a:spLocks noGrp="1"/>
          </p:cNvSpPr>
          <p:nvPr userDrawn="1">
            <p:ph type="subTitle" idx="1" hasCustomPrompt="1"/>
          </p:nvPr>
        </p:nvSpPr>
        <p:spPr>
          <a:xfrm>
            <a:off x="4600620" y="3907825"/>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grpSp>
        <p:nvGrpSpPr>
          <p:cNvPr id="4" name="Group 3"/>
          <p:cNvGrpSpPr/>
          <p:nvPr userDrawn="1"/>
        </p:nvGrpSpPr>
        <p:grpSpPr>
          <a:xfrm>
            <a:off x="469994" y="302218"/>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rgbClr val="917A96"/>
                </a:gs>
                <a:gs pos="100000">
                  <a:srgbClr val="D5A6DE"/>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123775" y="848115"/>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rgbClr val="0070C0"/>
                </a:gs>
                <a:gs pos="100000">
                  <a:srgbClr val="51BFE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4334691"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rgbClr val="A2C767"/>
                </a:gs>
                <a:gs pos="100000">
                  <a:srgbClr val="D2ECB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a:t>
            </a:r>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a:t>
            </a:r>
          </a:p>
        </p:txBody>
      </p:sp>
      <p:cxnSp>
        <p:nvCxnSpPr>
          <p:cNvPr id="25" name="Straight Connector 2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 and Photo</a:t>
            </a:r>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cxnSp>
        <p:nvCxnSpPr>
          <p:cNvPr id="5" name="Straight Connector 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204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a:t>Content Page </a:t>
            </a:r>
            <a:br>
              <a:rPr lang="en-US" dirty="0"/>
            </a:br>
            <a:r>
              <a:rPr lang="en-US" dirty="0"/>
              <a:t>with Text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Lst>
  <p:txStyles>
    <p:title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p:titleStyle>
    <p:bodyStyle>
      <a:lvl1pPr marL="342900" indent="-342900" algn="l" defTabSz="914400" rtl="0" eaLnBrk="1" latinLnBrk="0" hangingPunct="1">
        <a:spcBef>
          <a:spcPct val="20000"/>
        </a:spcBef>
        <a:buClr>
          <a:srgbClr val="51BFE1"/>
        </a:buClr>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Clr>
          <a:srgbClr val="51BFE1"/>
        </a:buClr>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4600620" y="1600200"/>
            <a:ext cx="4128962" cy="2237388"/>
          </a:xfrm>
        </p:spPr>
        <p:txBody>
          <a:bodyPr/>
          <a:lstStyle/>
          <a:p>
            <a:r>
              <a:rPr lang="en-US" dirty="0">
                <a:solidFill>
                  <a:srgbClr val="239FC7"/>
                </a:solidFill>
              </a:rPr>
              <a:t>Protecting Assignee Data Throughout the Supply Chain</a:t>
            </a:r>
          </a:p>
        </p:txBody>
      </p:sp>
      <p:sp>
        <p:nvSpPr>
          <p:cNvPr id="17" name="Subtitle 16"/>
          <p:cNvSpPr>
            <a:spLocks noGrp="1"/>
          </p:cNvSpPr>
          <p:nvPr>
            <p:ph type="subTitle" idx="1"/>
          </p:nvPr>
        </p:nvSpPr>
        <p:spPr>
          <a:xfrm>
            <a:off x="4114800" y="4267200"/>
            <a:ext cx="4974116" cy="1600200"/>
          </a:xfrm>
        </p:spPr>
        <p:txBody>
          <a:bodyPr>
            <a:normAutofit/>
          </a:bodyPr>
          <a:lstStyle/>
          <a:p>
            <a:r>
              <a:rPr lang="en-US" sz="1800" dirty="0"/>
              <a:t>Matt Dickerson – Global CIO - SIRVA</a:t>
            </a:r>
          </a:p>
          <a:p>
            <a:r>
              <a:rPr lang="en-US" sz="1800" dirty="0"/>
              <a:t>Ish Bajwa – VP HR - Capital Group</a:t>
            </a:r>
          </a:p>
          <a:p>
            <a:r>
              <a:rPr lang="en-US" sz="1800" dirty="0"/>
              <a:t>Waqas Akkawi – CISO - SIRVA</a:t>
            </a:r>
          </a:p>
          <a:p>
            <a:r>
              <a:rPr lang="en-US" sz="1800" dirty="0"/>
              <a:t>Hank Roth – Chief Privacy Officer - </a:t>
            </a:r>
            <a:r>
              <a:rPr lang="en-US" sz="1800" dirty="0" err="1"/>
              <a:t>Dwellworks</a:t>
            </a:r>
            <a:endParaRPr lang="en-US" sz="1800" dirty="0"/>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E3949250-4623-4766-9A21-DF0B5AA129A6}"/>
              </a:ext>
            </a:extLst>
          </p:cNvPr>
          <p:cNvSpPr txBox="1">
            <a:spLocks/>
          </p:cNvSpPr>
          <p:nvPr/>
        </p:nvSpPr>
        <p:spPr>
          <a:xfrm>
            <a:off x="628650" y="487993"/>
            <a:ext cx="7886700" cy="9941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solidFill>
                <a:latin typeface="Raleway"/>
                <a:ea typeface="+mj-ea"/>
                <a:cs typeface="Raleway"/>
              </a:defRPr>
            </a:lvl1pPr>
          </a:lstStyle>
          <a:p>
            <a:pPr algn="l"/>
            <a:r>
              <a:rPr lang="en-US" sz="3200" b="0" dirty="0">
                <a:solidFill>
                  <a:srgbClr val="239FC7"/>
                </a:solidFill>
                <a:latin typeface="+mj-lt"/>
                <a:cs typeface="+mj-cs"/>
              </a:rPr>
              <a:t>Who is your Customer when it comes to the handling of PII under the GDPR?</a:t>
            </a:r>
          </a:p>
        </p:txBody>
      </p:sp>
      <p:sp>
        <p:nvSpPr>
          <p:cNvPr id="4" name="Content Placeholder 2">
            <a:extLst>
              <a:ext uri="{FF2B5EF4-FFF2-40B4-BE49-F238E27FC236}">
                <a16:creationId xmlns="" xmlns:a16="http://schemas.microsoft.com/office/drawing/2014/main" id="{9D44D30F-BF5D-44B0-897E-42CEA4FE9513}"/>
              </a:ext>
            </a:extLst>
          </p:cNvPr>
          <p:cNvSpPr txBox="1">
            <a:spLocks/>
          </p:cNvSpPr>
          <p:nvPr/>
        </p:nvSpPr>
        <p:spPr>
          <a:xfrm>
            <a:off x="460473" y="1934405"/>
            <a:ext cx="8054877" cy="3938515"/>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Clr>
                <a:schemeClr val="accent2"/>
              </a:buClr>
              <a:buFont typeface="Arial"/>
              <a:buNone/>
              <a:defRPr sz="3200" kern="1200">
                <a:solidFill>
                  <a:srgbClr val="00629B"/>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rgbClr val="00629B"/>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rgbClr val="00629B"/>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defTabSz="914400">
              <a:buClr>
                <a:srgbClr val="51BFE1"/>
              </a:buClr>
              <a:buFont typeface="Arial" panose="020B0604020202020204" pitchFamily="34" charset="0"/>
              <a:buChar char="•"/>
            </a:pPr>
            <a:r>
              <a:rPr lang="en-US" sz="2000" dirty="0">
                <a:solidFill>
                  <a:schemeClr val="tx2"/>
                </a:solidFill>
              </a:rPr>
              <a:t>If you are a corporate client - your customer is your employees using relocation services.</a:t>
            </a:r>
          </a:p>
          <a:p>
            <a:pPr marL="285750" indent="-285750" defTabSz="914400">
              <a:buClr>
                <a:srgbClr val="51BFE1"/>
              </a:buClr>
              <a:buFont typeface="Arial" panose="020B0604020202020204" pitchFamily="34" charset="0"/>
              <a:buChar char="•"/>
            </a:pPr>
            <a:r>
              <a:rPr lang="en-US" sz="2000" dirty="0">
                <a:solidFill>
                  <a:schemeClr val="tx2"/>
                </a:solidFill>
              </a:rPr>
              <a:t>If you are an RMC - your customer is your corporate client using you to deliver relocation services to that client’s employees.</a:t>
            </a:r>
          </a:p>
          <a:p>
            <a:pPr marL="285750" indent="-285750" defTabSz="914400">
              <a:buClr>
                <a:srgbClr val="51BFE1"/>
              </a:buClr>
              <a:buFont typeface="Arial" panose="020B0604020202020204" pitchFamily="34" charset="0"/>
              <a:buChar char="•"/>
            </a:pPr>
            <a:r>
              <a:rPr lang="en-US" sz="2000" dirty="0">
                <a:solidFill>
                  <a:schemeClr val="tx2"/>
                </a:solidFill>
              </a:rPr>
              <a:t>If you are a supplier in the RMC’s supply chain your customer is the RMC who was retained by the corporate client to deliver relocation services to its employees using relocation services.</a:t>
            </a:r>
          </a:p>
          <a:p>
            <a:pPr marL="285750" indent="-285750" defTabSz="914400">
              <a:buClr>
                <a:srgbClr val="51BFE1"/>
              </a:buClr>
              <a:buFont typeface="Arial" panose="020B0604020202020204" pitchFamily="34" charset="0"/>
              <a:buChar char="•"/>
            </a:pPr>
            <a:r>
              <a:rPr lang="en-US" sz="2000" dirty="0">
                <a:solidFill>
                  <a:schemeClr val="tx2"/>
                </a:solidFill>
              </a:rPr>
              <a:t>If you are a sub-supplier to the supplier in the RMC’s supply chain… you get the picture</a:t>
            </a:r>
          </a:p>
        </p:txBody>
      </p:sp>
      <p:sp>
        <p:nvSpPr>
          <p:cNvPr id="8" name="Subtitle 3">
            <a:extLst>
              <a:ext uri="{FF2B5EF4-FFF2-40B4-BE49-F238E27FC236}">
                <a16:creationId xmlns="" xmlns:a16="http://schemas.microsoft.com/office/drawing/2014/main" id="{7C9012E5-C6D9-4FA5-91AE-890F955CB751}"/>
              </a:ext>
            </a:extLst>
          </p:cNvPr>
          <p:cNvSpPr txBox="1">
            <a:spLocks/>
          </p:cNvSpPr>
          <p:nvPr/>
        </p:nvSpPr>
        <p:spPr>
          <a:xfrm>
            <a:off x="460473" y="1917347"/>
            <a:ext cx="5257800" cy="475488"/>
          </a:xfrm>
          <a:prstGeom prst="rect">
            <a:avLst/>
          </a:prstGeom>
        </p:spPr>
        <p:txBody>
          <a:bodyPr/>
          <a:lstStyle>
            <a:lvl1pPr marL="342900" indent="-342900" algn="l" defTabSz="914400" rtl="0" eaLnBrk="1" latinLnBrk="0" hangingPunct="1">
              <a:spcBef>
                <a:spcPct val="20000"/>
              </a:spcBef>
              <a:buClr>
                <a:srgbClr val="51BFE1"/>
              </a:buClr>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Clr>
                <a:srgbClr val="51BFE1"/>
              </a:buClr>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b="1" dirty="0"/>
              <a:t>In the Relocation Industry </a:t>
            </a:r>
          </a:p>
        </p:txBody>
      </p:sp>
    </p:spTree>
    <p:extLst>
      <p:ext uri="{BB962C8B-B14F-4D97-AF65-F5344CB8AC3E}">
        <p14:creationId xmlns:p14="http://schemas.microsoft.com/office/powerpoint/2010/main" val="305100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7B6BD-22FF-48D0-BF6A-E52692D01C17}"/>
              </a:ext>
            </a:extLst>
          </p:cNvPr>
          <p:cNvSpPr>
            <a:spLocks noGrp="1"/>
          </p:cNvSpPr>
          <p:nvPr>
            <p:ph type="title"/>
          </p:nvPr>
        </p:nvSpPr>
        <p:spPr>
          <a:xfrm>
            <a:off x="533400" y="632460"/>
            <a:ext cx="6629400" cy="685800"/>
          </a:xfrm>
        </p:spPr>
        <p:txBody>
          <a:bodyPr>
            <a:normAutofit fontScale="90000"/>
          </a:bodyPr>
          <a:lstStyle/>
          <a:p>
            <a:r>
              <a:rPr lang="en-US" sz="4400" dirty="0">
                <a:solidFill>
                  <a:srgbClr val="239FC7"/>
                </a:solidFill>
              </a:rPr>
              <a:t>The Chain of Accountability</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C1EB1E12-C5F8-4EFD-9A1C-10EA53FE083A}"/>
              </a:ext>
            </a:extLst>
          </p:cNvPr>
          <p:cNvSpPr>
            <a:spLocks noGrp="1"/>
          </p:cNvSpPr>
          <p:nvPr>
            <p:ph idx="1"/>
          </p:nvPr>
        </p:nvSpPr>
        <p:spPr>
          <a:xfrm>
            <a:off x="615176" y="2438400"/>
            <a:ext cx="7841984" cy="341376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The corporate client, the RMC and all of the supplier’s are in the chain and  in the chain and are accountable for the employee’s PII in the hands of everyone with whom it is shared and everyone who processes the PII from the corporate client to the RMC, from the RMC to the RMC’s supplier and from the supplier to their suppliers.</a:t>
            </a:r>
          </a:p>
          <a:p>
            <a:pPr marL="0" indent="0">
              <a:buNone/>
            </a:pPr>
            <a:endParaRPr lang="en-US" dirty="0"/>
          </a:p>
        </p:txBody>
      </p:sp>
      <p:sp>
        <p:nvSpPr>
          <p:cNvPr id="8" name="Subtitle 7">
            <a:extLst>
              <a:ext uri="{FF2B5EF4-FFF2-40B4-BE49-F238E27FC236}">
                <a16:creationId xmlns="" xmlns:a16="http://schemas.microsoft.com/office/drawing/2014/main" id="{C3F84776-70EF-4307-BB2B-076F349552BE}"/>
              </a:ext>
            </a:extLst>
          </p:cNvPr>
          <p:cNvSpPr>
            <a:spLocks noGrp="1"/>
          </p:cNvSpPr>
          <p:nvPr>
            <p:ph type="subTitle" idx="11"/>
          </p:nvPr>
        </p:nvSpPr>
        <p:spPr>
          <a:xfrm>
            <a:off x="615176" y="1318260"/>
            <a:ext cx="7010400" cy="1120140"/>
          </a:xfrm>
        </p:spPr>
        <p:txBody>
          <a:bodyPr>
            <a:noAutofit/>
          </a:bodyPr>
          <a:lstStyle/>
          <a:p>
            <a:r>
              <a:rPr lang="en-US" b="1" dirty="0"/>
              <a:t>What is the chain of accountability under GDPR for the handling of the PII of the corporate client’s employee’s receiving relocation services.  </a:t>
            </a:r>
          </a:p>
          <a:p>
            <a:endParaRPr lang="en-US" b="1" dirty="0"/>
          </a:p>
          <a:p>
            <a:r>
              <a:rPr lang="en-US" dirty="0"/>
              <a:t>First, the PII must be that of an employee who resides in the EU (Data Subject).</a:t>
            </a:r>
          </a:p>
          <a:p>
            <a:endParaRPr lang="en-US"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268231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7B6BD-22FF-48D0-BF6A-E52692D01C17}"/>
              </a:ext>
            </a:extLst>
          </p:cNvPr>
          <p:cNvSpPr>
            <a:spLocks noGrp="1"/>
          </p:cNvSpPr>
          <p:nvPr>
            <p:ph type="title"/>
          </p:nvPr>
        </p:nvSpPr>
        <p:spPr>
          <a:xfrm>
            <a:off x="381000" y="533400"/>
            <a:ext cx="7772401" cy="838200"/>
          </a:xfrm>
        </p:spPr>
        <p:txBody>
          <a:bodyPr>
            <a:normAutofit/>
          </a:bodyPr>
          <a:lstStyle/>
          <a:p>
            <a:r>
              <a:rPr lang="en-US" sz="3800" dirty="0">
                <a:solidFill>
                  <a:srgbClr val="239FC7"/>
                </a:solidFill>
              </a:rPr>
              <a:t>How do you know what to do?</a:t>
            </a:r>
          </a:p>
        </p:txBody>
      </p:sp>
      <p:sp>
        <p:nvSpPr>
          <p:cNvPr id="3" name="Content Placeholder 2">
            <a:extLst>
              <a:ext uri="{FF2B5EF4-FFF2-40B4-BE49-F238E27FC236}">
                <a16:creationId xmlns="" xmlns:a16="http://schemas.microsoft.com/office/drawing/2014/main" id="{C1EB1E12-C5F8-4EFD-9A1C-10EA53FE083A}"/>
              </a:ext>
            </a:extLst>
          </p:cNvPr>
          <p:cNvSpPr>
            <a:spLocks noGrp="1"/>
          </p:cNvSpPr>
          <p:nvPr>
            <p:ph idx="1"/>
          </p:nvPr>
        </p:nvSpPr>
        <p:spPr>
          <a:xfrm>
            <a:off x="609601" y="1752600"/>
            <a:ext cx="7841984" cy="3962400"/>
          </a:xfrm>
        </p:spPr>
        <p:txBody>
          <a:bodyPr>
            <a:normAutofit/>
          </a:bodyPr>
          <a:lstStyle/>
          <a:p>
            <a:r>
              <a:rPr lang="en-US" dirty="0"/>
              <a:t>RMC’s consult with your large clients</a:t>
            </a:r>
          </a:p>
          <a:p>
            <a:r>
              <a:rPr lang="en-US" dirty="0"/>
              <a:t>Suppliers consult with your RMC’s</a:t>
            </a:r>
          </a:p>
          <a:p>
            <a:r>
              <a:rPr lang="en-US" dirty="0"/>
              <a:t>Sub-Suppliers consult with your customers</a:t>
            </a:r>
          </a:p>
          <a:p>
            <a:endParaRPr lang="en-US" dirty="0"/>
          </a:p>
          <a:p>
            <a:pPr>
              <a:buFont typeface="+mj-lt"/>
              <a:buAutoNum type="arabicPeriod"/>
            </a:pPr>
            <a:r>
              <a:rPr lang="en-US" dirty="0"/>
              <a:t>Ask them what they expect you to do to help them to comply with GDPR in your capacity with them. </a:t>
            </a:r>
          </a:p>
          <a:p>
            <a:pPr>
              <a:buFont typeface="+mj-lt"/>
              <a:buAutoNum type="arabicPeriod"/>
            </a:pPr>
            <a:endParaRPr lang="en-US" dirty="0"/>
          </a:p>
          <a:p>
            <a:pPr>
              <a:buFont typeface="+mj-lt"/>
              <a:buAutoNum type="arabicPeriod"/>
            </a:pPr>
            <a:r>
              <a:rPr lang="en-US" dirty="0"/>
              <a:t>Do they see you as a Processor under the GDPR. If so what do they understand are your responsibilities to them regarding the handling of EU resident’s PII.</a:t>
            </a:r>
          </a:p>
          <a:p>
            <a:pPr>
              <a:buFont typeface="+mj-lt"/>
              <a:buAutoNum type="arabicPeriod"/>
            </a:pPr>
            <a:endParaRPr lang="en-US" dirty="0"/>
          </a:p>
          <a:p>
            <a:pPr>
              <a:buFont typeface="+mj-lt"/>
              <a:buAutoNum type="arabicPeriod"/>
            </a:pPr>
            <a:r>
              <a:rPr lang="en-US" dirty="0"/>
              <a:t>Determine you level of exposure.</a:t>
            </a:r>
          </a:p>
          <a:p>
            <a:endParaRPr lang="en-US" dirty="0"/>
          </a:p>
        </p:txBody>
      </p:sp>
      <p:sp>
        <p:nvSpPr>
          <p:cNvPr id="8" name="Subtitle 7">
            <a:extLst>
              <a:ext uri="{FF2B5EF4-FFF2-40B4-BE49-F238E27FC236}">
                <a16:creationId xmlns="" xmlns:a16="http://schemas.microsoft.com/office/drawing/2014/main" id="{C3F84776-70EF-4307-BB2B-076F349552BE}"/>
              </a:ext>
            </a:extLst>
          </p:cNvPr>
          <p:cNvSpPr>
            <a:spLocks noGrp="1"/>
          </p:cNvSpPr>
          <p:nvPr>
            <p:ph type="subTitle" idx="11"/>
          </p:nvPr>
        </p:nvSpPr>
        <p:spPr>
          <a:xfrm>
            <a:off x="488796" y="1295400"/>
            <a:ext cx="7962789" cy="457200"/>
          </a:xfrm>
        </p:spPr>
        <p:txBody>
          <a:bodyPr>
            <a:normAutofit/>
          </a:bodyPr>
          <a:lstStyle/>
          <a:p>
            <a:r>
              <a:rPr lang="en-US" sz="2400" b="1" dirty="0"/>
              <a:t>Some Suggestions:</a:t>
            </a:r>
          </a:p>
        </p:txBody>
      </p:sp>
    </p:spTree>
    <p:extLst>
      <p:ext uri="{BB962C8B-B14F-4D97-AF65-F5344CB8AC3E}">
        <p14:creationId xmlns:p14="http://schemas.microsoft.com/office/powerpoint/2010/main" val="5694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C8BF60F-7B08-4231-9AC3-6701527D9785}"/>
              </a:ext>
            </a:extLst>
          </p:cNvPr>
          <p:cNvSpPr txBox="1"/>
          <p:nvPr/>
        </p:nvSpPr>
        <p:spPr>
          <a:xfrm>
            <a:off x="2701636" y="1474309"/>
            <a:ext cx="6338455" cy="430887"/>
          </a:xfrm>
          <a:prstGeom prst="rect">
            <a:avLst/>
          </a:prstGeom>
          <a:noFill/>
        </p:spPr>
        <p:txBody>
          <a:bodyPr wrap="square" rtlCol="0">
            <a:spAutoFit/>
          </a:bodyPr>
          <a:lstStyle/>
          <a:p>
            <a:endParaRPr lang="en-US" sz="2200" dirty="0">
              <a:solidFill>
                <a:srgbClr val="00629B"/>
              </a:solidFill>
            </a:endParaRPr>
          </a:p>
        </p:txBody>
      </p:sp>
      <p:sp>
        <p:nvSpPr>
          <p:cNvPr id="2" name="Title 1">
            <a:extLst>
              <a:ext uri="{FF2B5EF4-FFF2-40B4-BE49-F238E27FC236}">
                <a16:creationId xmlns="" xmlns:a16="http://schemas.microsoft.com/office/drawing/2014/main" id="{E652CD5E-3991-4EC6-A719-CE6EE780193B}"/>
              </a:ext>
            </a:extLst>
          </p:cNvPr>
          <p:cNvSpPr>
            <a:spLocks noGrp="1"/>
          </p:cNvSpPr>
          <p:nvPr>
            <p:ph type="title"/>
          </p:nvPr>
        </p:nvSpPr>
        <p:spPr>
          <a:xfrm>
            <a:off x="457200" y="457200"/>
            <a:ext cx="5943600" cy="762000"/>
          </a:xfrm>
        </p:spPr>
        <p:txBody>
          <a:bodyPr>
            <a:normAutofit fontScale="90000"/>
          </a:bodyPr>
          <a:lstStyle/>
          <a:p>
            <a:r>
              <a:rPr lang="en-US" sz="4000" dirty="0">
                <a:solidFill>
                  <a:srgbClr val="239FC7"/>
                </a:solidFill>
              </a:rPr>
              <a:t>GDPR Consent Guidelines</a:t>
            </a:r>
          </a:p>
        </p:txBody>
      </p:sp>
      <p:sp>
        <p:nvSpPr>
          <p:cNvPr id="3" name="Content Placeholder 2">
            <a:extLst>
              <a:ext uri="{FF2B5EF4-FFF2-40B4-BE49-F238E27FC236}">
                <a16:creationId xmlns="" xmlns:a16="http://schemas.microsoft.com/office/drawing/2014/main" id="{29C1EB3D-97CB-4691-A987-47CF076B5288}"/>
              </a:ext>
            </a:extLst>
          </p:cNvPr>
          <p:cNvSpPr>
            <a:spLocks noGrp="1"/>
          </p:cNvSpPr>
          <p:nvPr>
            <p:ph idx="1"/>
          </p:nvPr>
        </p:nvSpPr>
        <p:spPr>
          <a:xfrm>
            <a:off x="762001" y="1676400"/>
            <a:ext cx="7689583" cy="4038600"/>
          </a:xfrm>
        </p:spPr>
        <p:txBody>
          <a:bodyPr>
            <a:normAutofit fontScale="92500" lnSpcReduction="10000"/>
          </a:bodyPr>
          <a:lstStyle/>
          <a:p>
            <a:r>
              <a:rPr lang="en-US" dirty="0"/>
              <a:t>At least one of the following apply in order to lawfully process personal data (see page 22 of the guidelines Section 6):</a:t>
            </a:r>
            <a:endParaRPr lang="en-US" sz="2000" dirty="0"/>
          </a:p>
          <a:p>
            <a:pPr lvl="2"/>
            <a:r>
              <a:rPr lang="en-US" dirty="0"/>
              <a:t>the data subject has given consent to the processing of his or her personal data for one or more specific purposes;</a:t>
            </a:r>
            <a:endParaRPr lang="en-US" sz="1600" dirty="0"/>
          </a:p>
          <a:p>
            <a:pPr lvl="2"/>
            <a:r>
              <a:rPr lang="en-US" dirty="0"/>
              <a:t>processing is necessary for the performance of a contract to which the data subject is party or in order to take steps at the request of the data subject prior to entering into a contract;</a:t>
            </a:r>
            <a:endParaRPr lang="en-US" sz="1600" dirty="0"/>
          </a:p>
          <a:p>
            <a:pPr lvl="2"/>
            <a:r>
              <a:rPr lang="en-US" dirty="0"/>
              <a:t>processing is necessary for compliance with a legal obligation to which the controller is subject;</a:t>
            </a:r>
            <a:endParaRPr lang="en-US" sz="1600" dirty="0"/>
          </a:p>
          <a:p>
            <a:pPr lvl="2"/>
            <a:r>
              <a:rPr lang="en-US" dirty="0"/>
              <a:t>processing is necessary in order to protect the vital interests of the data subject or of another natural person;</a:t>
            </a:r>
            <a:endParaRPr lang="en-US" sz="1600" dirty="0"/>
          </a:p>
          <a:p>
            <a:pPr lvl="2"/>
            <a:r>
              <a:rPr lang="en-US" dirty="0"/>
              <a:t>processing is necessary for the performance of a task carried out in the public interest or in the exercise of official authority vested in the controller;</a:t>
            </a:r>
            <a:endParaRPr lang="en-US" sz="1600" dirty="0"/>
          </a:p>
          <a:p>
            <a:pPr lvl="2"/>
            <a:r>
              <a:rPr lang="en-US" dirty="0"/>
              <a:t>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a:t>
            </a:r>
            <a:endParaRPr lang="en-US" sz="1600" dirty="0"/>
          </a:p>
          <a:p>
            <a:r>
              <a:rPr lang="en-US" dirty="0"/>
              <a:t>Notice that only one of the grounds for lawful processing revolves around obtaining consent from the data subject.</a:t>
            </a:r>
            <a:endParaRPr lang="en-US" sz="2000" dirty="0"/>
          </a:p>
          <a:p>
            <a:endParaRPr lang="en-US" sz="2400" dirty="0"/>
          </a:p>
        </p:txBody>
      </p:sp>
      <p:sp>
        <p:nvSpPr>
          <p:cNvPr id="9" name="Subtitle 7">
            <a:extLst>
              <a:ext uri="{FF2B5EF4-FFF2-40B4-BE49-F238E27FC236}">
                <a16:creationId xmlns="" xmlns:a16="http://schemas.microsoft.com/office/drawing/2014/main" id="{B0ADFEF6-F472-43A2-B360-5385FA898A22}"/>
              </a:ext>
            </a:extLst>
          </p:cNvPr>
          <p:cNvSpPr>
            <a:spLocks noGrp="1"/>
          </p:cNvSpPr>
          <p:nvPr>
            <p:ph type="subTitle" idx="11"/>
          </p:nvPr>
        </p:nvSpPr>
        <p:spPr>
          <a:xfrm>
            <a:off x="520390" y="1219200"/>
            <a:ext cx="7962789" cy="457200"/>
          </a:xfrm>
        </p:spPr>
        <p:txBody>
          <a:bodyPr>
            <a:normAutofit/>
          </a:bodyPr>
          <a:lstStyle/>
          <a:p>
            <a:r>
              <a:rPr lang="en-US" sz="2400" b="1" dirty="0"/>
              <a:t>GDPR Article 6</a:t>
            </a:r>
          </a:p>
        </p:txBody>
      </p:sp>
    </p:spTree>
    <p:extLst>
      <p:ext uri="{BB962C8B-B14F-4D97-AF65-F5344CB8AC3E}">
        <p14:creationId xmlns:p14="http://schemas.microsoft.com/office/powerpoint/2010/main" val="210498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D0BC32B0-675A-4AB1-A00C-1A504735095B}"/>
              </a:ext>
            </a:extLst>
          </p:cNvPr>
          <p:cNvSpPr txBox="1">
            <a:spLocks/>
          </p:cNvSpPr>
          <p:nvPr/>
        </p:nvSpPr>
        <p:spPr>
          <a:xfrm>
            <a:off x="3724074" y="2664766"/>
            <a:ext cx="4939867" cy="3158014"/>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2"/>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accent1"/>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900" b="1" dirty="0">
              <a:solidFill>
                <a:schemeClr val="tx2"/>
              </a:solidFill>
              <a:latin typeface="Raleway"/>
              <a:ea typeface="+mj-ea"/>
            </a:endParaRPr>
          </a:p>
        </p:txBody>
      </p:sp>
      <p:sp>
        <p:nvSpPr>
          <p:cNvPr id="2" name="Title 1">
            <a:extLst>
              <a:ext uri="{FF2B5EF4-FFF2-40B4-BE49-F238E27FC236}">
                <a16:creationId xmlns="" xmlns:a16="http://schemas.microsoft.com/office/drawing/2014/main" id="{4CE2FB69-6FD7-4AD7-8BBE-02FC11858744}"/>
              </a:ext>
            </a:extLst>
          </p:cNvPr>
          <p:cNvSpPr>
            <a:spLocks noGrp="1"/>
          </p:cNvSpPr>
          <p:nvPr>
            <p:ph type="title"/>
          </p:nvPr>
        </p:nvSpPr>
        <p:spPr/>
        <p:txBody>
          <a:bodyPr>
            <a:normAutofit fontScale="90000"/>
          </a:bodyPr>
          <a:lstStyle/>
          <a:p>
            <a:r>
              <a:rPr lang="en-US" dirty="0">
                <a:solidFill>
                  <a:srgbClr val="239FC7"/>
                </a:solidFill>
              </a:rPr>
              <a:t>GDPR Article 4(11) Definition of Consent</a:t>
            </a:r>
          </a:p>
        </p:txBody>
      </p:sp>
      <p:sp>
        <p:nvSpPr>
          <p:cNvPr id="6" name="Content Placeholder 5">
            <a:extLst>
              <a:ext uri="{FF2B5EF4-FFF2-40B4-BE49-F238E27FC236}">
                <a16:creationId xmlns="" xmlns:a16="http://schemas.microsoft.com/office/drawing/2014/main" id="{83BF1D6A-5E16-4CBC-BF26-6DC210DD8242}"/>
              </a:ext>
            </a:extLst>
          </p:cNvPr>
          <p:cNvSpPr>
            <a:spLocks noGrp="1"/>
          </p:cNvSpPr>
          <p:nvPr>
            <p:ph sz="half" idx="1"/>
          </p:nvPr>
        </p:nvSpPr>
        <p:spPr>
          <a:xfrm>
            <a:off x="493059" y="1505126"/>
            <a:ext cx="7543800" cy="3962400"/>
          </a:xfrm>
        </p:spPr>
        <p:txBody>
          <a:bodyPr>
            <a:normAutofit/>
          </a:bodyPr>
          <a:lstStyle/>
          <a:p>
            <a:endParaRPr lang="en-US" sz="2400" dirty="0"/>
          </a:p>
          <a:p>
            <a:endParaRPr lang="en-US" sz="2400" dirty="0"/>
          </a:p>
          <a:p>
            <a:endParaRPr lang="en-US" sz="1100" dirty="0"/>
          </a:p>
        </p:txBody>
      </p:sp>
      <p:sp>
        <p:nvSpPr>
          <p:cNvPr id="4" name="Rectangle 3"/>
          <p:cNvSpPr/>
          <p:nvPr/>
        </p:nvSpPr>
        <p:spPr>
          <a:xfrm>
            <a:off x="457200" y="2057400"/>
            <a:ext cx="8206741" cy="3785652"/>
          </a:xfrm>
          <a:prstGeom prst="rect">
            <a:avLst/>
          </a:prstGeom>
        </p:spPr>
        <p:txBody>
          <a:bodyPr wrap="square">
            <a:spAutoFit/>
          </a:bodyPr>
          <a:lstStyle/>
          <a:p>
            <a:r>
              <a:rPr lang="en-US" sz="2400" dirty="0"/>
              <a:t>Any freely given, specific, informed and unambiguous indication of the data subject’s wishes by which he or she, by a statement or by a clear affirmative action, signifies agreement to the processing of personal data relating to him or her.” (See GDPR Article 7 and Recitals 32, 42, and 43 for how the controller must act to comply with the main elements of the consent requirements.) (Note: Recitals provide a mixture of additional information and supporting context, supplementing the Articles and essential information for effectively implementing the GDPR.)</a:t>
            </a:r>
          </a:p>
        </p:txBody>
      </p:sp>
    </p:spTree>
    <p:extLst>
      <p:ext uri="{BB962C8B-B14F-4D97-AF65-F5344CB8AC3E}">
        <p14:creationId xmlns:p14="http://schemas.microsoft.com/office/powerpoint/2010/main" val="392303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ED6A6-E77E-4D40-8315-09352D8B30B4}"/>
              </a:ext>
            </a:extLst>
          </p:cNvPr>
          <p:cNvSpPr txBox="1">
            <a:spLocks/>
          </p:cNvSpPr>
          <p:nvPr/>
        </p:nvSpPr>
        <p:spPr>
          <a:xfrm>
            <a:off x="480633" y="1069537"/>
            <a:ext cx="8182735" cy="633845"/>
          </a:xfrm>
          <a:prstGeom prst="rect">
            <a:avLst/>
          </a:prstGeom>
        </p:spPr>
        <p:txBody>
          <a:bodyPr>
            <a:normAutofit fontScale="90000" lnSpcReduction="20000"/>
          </a:bodyPr>
          <a:lstStyle>
            <a:lvl1pPr algn="ctr" defTabSz="457200" rtl="0" eaLnBrk="1" latinLnBrk="0" hangingPunct="1">
              <a:spcBef>
                <a:spcPct val="0"/>
              </a:spcBef>
              <a:buNone/>
              <a:defRPr sz="4400" b="1" i="0" kern="1200">
                <a:solidFill>
                  <a:schemeClr val="tx2"/>
                </a:solidFill>
                <a:latin typeface="Raleway"/>
                <a:ea typeface="+mj-ea"/>
                <a:cs typeface="Raleway"/>
              </a:defRPr>
            </a:lvl1pPr>
          </a:lstStyle>
          <a:p>
            <a:endParaRPr lang="en-US" dirty="0">
              <a:solidFill>
                <a:schemeClr val="bg1"/>
              </a:solidFill>
            </a:endParaRPr>
          </a:p>
        </p:txBody>
      </p:sp>
      <p:sp>
        <p:nvSpPr>
          <p:cNvPr id="3" name="Title 2">
            <a:extLst>
              <a:ext uri="{FF2B5EF4-FFF2-40B4-BE49-F238E27FC236}">
                <a16:creationId xmlns="" xmlns:a16="http://schemas.microsoft.com/office/drawing/2014/main" id="{ED5D4DC5-2448-4997-8FD0-4CA5C8502D9E}"/>
              </a:ext>
            </a:extLst>
          </p:cNvPr>
          <p:cNvSpPr>
            <a:spLocks noGrp="1"/>
          </p:cNvSpPr>
          <p:nvPr>
            <p:ph type="title"/>
          </p:nvPr>
        </p:nvSpPr>
        <p:spPr>
          <a:xfrm>
            <a:off x="457199" y="457200"/>
            <a:ext cx="6477001" cy="1051560"/>
          </a:xfrm>
        </p:spPr>
        <p:txBody>
          <a:bodyPr>
            <a:normAutofit fontScale="90000"/>
          </a:bodyPr>
          <a:lstStyle/>
          <a:p>
            <a:r>
              <a:rPr lang="en-US" sz="4000" dirty="0">
                <a:solidFill>
                  <a:srgbClr val="239FC7"/>
                </a:solidFill>
              </a:rPr>
              <a:t>GDPR Data Subject Rights</a:t>
            </a:r>
            <a:r>
              <a:rPr lang="en-US" dirty="0"/>
              <a:t/>
            </a:r>
            <a:br>
              <a:rPr lang="en-US" dirty="0"/>
            </a:br>
            <a:endParaRPr lang="en-US" dirty="0"/>
          </a:p>
        </p:txBody>
      </p:sp>
      <p:sp>
        <p:nvSpPr>
          <p:cNvPr id="4" name="Content Placeholder 3">
            <a:extLst>
              <a:ext uri="{FF2B5EF4-FFF2-40B4-BE49-F238E27FC236}">
                <a16:creationId xmlns="" xmlns:a16="http://schemas.microsoft.com/office/drawing/2014/main" id="{EE6F9C92-1305-4B86-9B68-BEAECDA0158D}"/>
              </a:ext>
            </a:extLst>
          </p:cNvPr>
          <p:cNvSpPr>
            <a:spLocks noGrp="1"/>
          </p:cNvSpPr>
          <p:nvPr>
            <p:ph idx="1"/>
          </p:nvPr>
        </p:nvSpPr>
        <p:spPr>
          <a:xfrm>
            <a:off x="609601" y="1703382"/>
            <a:ext cx="7841984" cy="4011618"/>
          </a:xfrm>
        </p:spPr>
        <p:txBody>
          <a:bodyPr>
            <a:normAutofit/>
          </a:bodyPr>
          <a:lstStyle/>
          <a:p>
            <a:r>
              <a:rPr lang="en-US" dirty="0"/>
              <a:t>If a data processing activity is based on a data subject’s consent, this will affect the data subject’s rights including:</a:t>
            </a:r>
          </a:p>
          <a:p>
            <a:endParaRPr lang="en-US" dirty="0"/>
          </a:p>
          <a:p>
            <a:pPr lvl="1"/>
            <a:r>
              <a:rPr lang="en-US" dirty="0"/>
              <a:t>The Right to Data Portability </a:t>
            </a:r>
          </a:p>
          <a:p>
            <a:pPr lvl="1"/>
            <a:r>
              <a:rPr lang="en-US" dirty="0"/>
              <a:t>The Right to Erasure</a:t>
            </a:r>
          </a:p>
          <a:p>
            <a:pPr lvl="1"/>
            <a:r>
              <a:rPr lang="en-US" dirty="0"/>
              <a:t>The Right to Access</a:t>
            </a:r>
          </a:p>
          <a:p>
            <a:pPr lvl="1"/>
            <a:r>
              <a:rPr lang="en-US" dirty="0"/>
              <a:t>The Right to Withdraw Consent at Any Time</a:t>
            </a:r>
          </a:p>
          <a:p>
            <a:pPr lvl="1"/>
            <a:r>
              <a:rPr lang="en-US" dirty="0"/>
              <a:t>The Right to Be Forgotten When Consent Has Been Withdrawn</a:t>
            </a:r>
          </a:p>
          <a:p>
            <a:pPr lvl="1"/>
            <a:endParaRPr lang="en-US" dirty="0"/>
          </a:p>
          <a:p>
            <a:pPr lvl="1"/>
            <a:r>
              <a:rPr lang="en-US" dirty="0"/>
              <a:t>See GDPR Articles 16 to 20</a:t>
            </a:r>
          </a:p>
          <a:p>
            <a:pPr lvl="1"/>
            <a:endParaRPr lang="en-US" dirty="0"/>
          </a:p>
          <a:p>
            <a:pPr lvl="1"/>
            <a:endParaRPr lang="en-US" dirty="0"/>
          </a:p>
        </p:txBody>
      </p:sp>
    </p:spTree>
    <p:extLst>
      <p:ext uri="{BB962C8B-B14F-4D97-AF65-F5344CB8AC3E}">
        <p14:creationId xmlns:p14="http://schemas.microsoft.com/office/powerpoint/2010/main" val="281078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ED6A6-E77E-4D40-8315-09352D8B30B4}"/>
              </a:ext>
            </a:extLst>
          </p:cNvPr>
          <p:cNvSpPr txBox="1">
            <a:spLocks/>
          </p:cNvSpPr>
          <p:nvPr/>
        </p:nvSpPr>
        <p:spPr>
          <a:xfrm>
            <a:off x="480633" y="1069537"/>
            <a:ext cx="8182735" cy="633845"/>
          </a:xfrm>
          <a:prstGeom prst="rect">
            <a:avLst/>
          </a:prstGeom>
        </p:spPr>
        <p:txBody>
          <a:bodyPr>
            <a:normAutofit fontScale="90000" lnSpcReduction="20000"/>
          </a:bodyPr>
          <a:lstStyle>
            <a:lvl1pPr algn="ctr" defTabSz="457200" rtl="0" eaLnBrk="1" latinLnBrk="0" hangingPunct="1">
              <a:spcBef>
                <a:spcPct val="0"/>
              </a:spcBef>
              <a:buNone/>
              <a:defRPr sz="4400" b="1" i="0" kern="1200">
                <a:solidFill>
                  <a:schemeClr val="tx2"/>
                </a:solidFill>
                <a:latin typeface="Raleway"/>
                <a:ea typeface="+mj-ea"/>
                <a:cs typeface="Raleway"/>
              </a:defRPr>
            </a:lvl1pPr>
          </a:lstStyle>
          <a:p>
            <a:endParaRPr lang="en-US" dirty="0">
              <a:solidFill>
                <a:schemeClr val="bg1"/>
              </a:solidFill>
            </a:endParaRPr>
          </a:p>
        </p:txBody>
      </p:sp>
      <p:sp>
        <p:nvSpPr>
          <p:cNvPr id="3" name="Title 2">
            <a:extLst>
              <a:ext uri="{FF2B5EF4-FFF2-40B4-BE49-F238E27FC236}">
                <a16:creationId xmlns="" xmlns:a16="http://schemas.microsoft.com/office/drawing/2014/main" id="{ED5D4DC5-2448-4997-8FD0-4CA5C8502D9E}"/>
              </a:ext>
            </a:extLst>
          </p:cNvPr>
          <p:cNvSpPr>
            <a:spLocks noGrp="1"/>
          </p:cNvSpPr>
          <p:nvPr>
            <p:ph type="title"/>
          </p:nvPr>
        </p:nvSpPr>
        <p:spPr>
          <a:xfrm>
            <a:off x="457199" y="457200"/>
            <a:ext cx="6477001" cy="1051560"/>
          </a:xfrm>
        </p:spPr>
        <p:txBody>
          <a:bodyPr>
            <a:normAutofit fontScale="90000"/>
          </a:bodyPr>
          <a:lstStyle/>
          <a:p>
            <a:r>
              <a:rPr lang="en-US" sz="4000" dirty="0">
                <a:solidFill>
                  <a:srgbClr val="239FC7"/>
                </a:solidFill>
              </a:rPr>
              <a:t>Cross-Border Rules Regarding Onward Transfers of PII</a:t>
            </a:r>
            <a:r>
              <a:rPr lang="en-US" dirty="0"/>
              <a:t/>
            </a:r>
            <a:br>
              <a:rPr lang="en-US" dirty="0"/>
            </a:br>
            <a:endParaRPr lang="en-US" dirty="0"/>
          </a:p>
        </p:txBody>
      </p:sp>
      <p:sp>
        <p:nvSpPr>
          <p:cNvPr id="4" name="Content Placeholder 3">
            <a:extLst>
              <a:ext uri="{FF2B5EF4-FFF2-40B4-BE49-F238E27FC236}">
                <a16:creationId xmlns="" xmlns:a16="http://schemas.microsoft.com/office/drawing/2014/main" id="{EE6F9C92-1305-4B86-9B68-BEAECDA0158D}"/>
              </a:ext>
            </a:extLst>
          </p:cNvPr>
          <p:cNvSpPr>
            <a:spLocks noGrp="1"/>
          </p:cNvSpPr>
          <p:nvPr>
            <p:ph idx="1"/>
          </p:nvPr>
        </p:nvSpPr>
        <p:spPr>
          <a:xfrm>
            <a:off x="609601" y="1703382"/>
            <a:ext cx="7841984" cy="4011618"/>
          </a:xfrm>
        </p:spPr>
        <p:txBody>
          <a:bodyPr>
            <a:normAutofit/>
          </a:bodyPr>
          <a:lstStyle/>
          <a:p>
            <a:pPr>
              <a:buFont typeface="+mj-lt"/>
              <a:buAutoNum type="arabicPeriod"/>
            </a:pPr>
            <a:r>
              <a:rPr lang="en-US" dirty="0"/>
              <a:t>Rules are applicable to both intercompany transfers and to transfers to downstream suppliers.</a:t>
            </a:r>
          </a:p>
          <a:p>
            <a:pPr>
              <a:buFont typeface="+mj-lt"/>
              <a:buAutoNum type="arabicPeriod"/>
            </a:pPr>
            <a:r>
              <a:rPr lang="en-US" dirty="0"/>
              <a:t>We routinely share PII. </a:t>
            </a:r>
          </a:p>
          <a:p>
            <a:pPr>
              <a:buFont typeface="+mj-lt"/>
              <a:buAutoNum type="arabicPeriod"/>
            </a:pPr>
            <a:r>
              <a:rPr lang="en-US" dirty="0"/>
              <a:t>We share it in order to provide the services and products that we have been retained to deliver in the process of a relocation. </a:t>
            </a:r>
          </a:p>
          <a:p>
            <a:pPr>
              <a:buFont typeface="+mj-lt"/>
              <a:buAutoNum type="arabicPeriod"/>
            </a:pPr>
            <a:r>
              <a:rPr lang="en-US" dirty="0"/>
              <a:t>We share it with our affiliates on an intercompany basis for Processing purposes all over the world.</a:t>
            </a:r>
          </a:p>
          <a:p>
            <a:pPr>
              <a:buFont typeface="+mj-lt"/>
              <a:buAutoNum type="arabicPeriod"/>
            </a:pPr>
            <a:r>
              <a:rPr lang="en-US" dirty="0"/>
              <a:t>We share it with our downstream suppliers for Processing purposes all over the world.</a:t>
            </a:r>
          </a:p>
          <a:p>
            <a:pPr>
              <a:buFont typeface="+mj-lt"/>
              <a:buAutoNum type="arabicPeriod"/>
            </a:pPr>
            <a:r>
              <a:rPr lang="en-US" dirty="0"/>
              <a:t>GDPR applies to all of these onward transfers if they involve the transfer of PII of a Data Subject (see definition)</a:t>
            </a:r>
          </a:p>
          <a:p>
            <a:endParaRPr lang="en-US" dirty="0"/>
          </a:p>
        </p:txBody>
      </p:sp>
    </p:spTree>
    <p:extLst>
      <p:ext uri="{BB962C8B-B14F-4D97-AF65-F5344CB8AC3E}">
        <p14:creationId xmlns:p14="http://schemas.microsoft.com/office/powerpoint/2010/main" val="174623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F289BDF-B0B5-8844-8E3F-009CA5A7CC85}"/>
              </a:ext>
            </a:extLst>
          </p:cNvPr>
          <p:cNvSpPr>
            <a:spLocks noGrp="1"/>
          </p:cNvSpPr>
          <p:nvPr>
            <p:ph idx="1"/>
          </p:nvPr>
        </p:nvSpPr>
        <p:spPr>
          <a:xfrm>
            <a:off x="457200" y="1508760"/>
            <a:ext cx="7689583" cy="3505200"/>
          </a:xfrm>
        </p:spPr>
        <p:txBody>
          <a:bodyPr>
            <a:normAutofit/>
          </a:bodyPr>
          <a:lstStyle/>
          <a:p>
            <a:r>
              <a:rPr lang="en-US" sz="2000" dirty="0"/>
              <a:t>Partnership with your security and privacy teams is critical</a:t>
            </a:r>
          </a:p>
          <a:p>
            <a:r>
              <a:rPr lang="en-US" sz="2000" dirty="0"/>
              <a:t>Auditing needs to be ongoing of your providers and their downstream providers (annually is a best practice)</a:t>
            </a:r>
          </a:p>
          <a:p>
            <a:r>
              <a:rPr lang="en-US" sz="2000" dirty="0"/>
              <a:t>You do not need to be the expert.  You just need to know and have confidence that you have the right internal partners to evaluate your external partners (Trust but Verify) </a:t>
            </a:r>
          </a:p>
          <a:p>
            <a:r>
              <a:rPr lang="en-US" sz="2000" dirty="0"/>
              <a:t>GDPR is here NOW!  Compliance is mandatory and the repercussions of non-compliance is costly</a:t>
            </a:r>
          </a:p>
        </p:txBody>
      </p:sp>
      <p:sp>
        <p:nvSpPr>
          <p:cNvPr id="3" name="Title 2">
            <a:extLst>
              <a:ext uri="{FF2B5EF4-FFF2-40B4-BE49-F238E27FC236}">
                <a16:creationId xmlns="" xmlns:a16="http://schemas.microsoft.com/office/drawing/2014/main" id="{C768B008-719F-6E4A-9413-8F67A5418A90}"/>
              </a:ext>
            </a:extLst>
          </p:cNvPr>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6347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994385" cy="4343400"/>
          </a:xfrm>
        </p:spPr>
        <p:txBody>
          <a:bodyPr/>
          <a:lstStyle/>
          <a:p>
            <a:r>
              <a:rPr lang="en-US" sz="2000" dirty="0"/>
              <a:t>Discuss the challenges and risks of assignee data in the supply chain through the lenses of corporate HR, third party mobility provider, and downstream destination services providers</a:t>
            </a:r>
          </a:p>
          <a:p>
            <a:r>
              <a:rPr lang="en-US" sz="2000" dirty="0"/>
              <a:t>Help you to understand what your role is in ensuring that data is secure</a:t>
            </a:r>
          </a:p>
          <a:p>
            <a:r>
              <a:rPr lang="en-US" sz="2000" dirty="0"/>
              <a:t>Examine how security professionals classify the three states of data</a:t>
            </a:r>
          </a:p>
          <a:p>
            <a:r>
              <a:rPr lang="en-US" sz="2000" dirty="0"/>
              <a:t>Discuss high level security principles relevant to mobility</a:t>
            </a:r>
          </a:p>
          <a:p>
            <a:r>
              <a:rPr lang="en-US" sz="2000" dirty="0"/>
              <a:t>Dive deeper into the requirements and implications of the GDPR</a:t>
            </a:r>
          </a:p>
          <a:p>
            <a:r>
              <a:rPr lang="en-US" sz="2000" dirty="0"/>
              <a:t>Identify the tools that can help you better evaluate the security preparedness of providers</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In this Session We Will</a:t>
            </a:r>
          </a:p>
        </p:txBody>
      </p:sp>
    </p:spTree>
    <p:extLst>
      <p:ext uri="{BB962C8B-B14F-4D97-AF65-F5344CB8AC3E}">
        <p14:creationId xmlns:p14="http://schemas.microsoft.com/office/powerpoint/2010/main" val="231639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Three States of Data</a:t>
            </a:r>
          </a:p>
        </p:txBody>
      </p:sp>
      <p:sp>
        <p:nvSpPr>
          <p:cNvPr id="9" name="Subtitle 8"/>
          <p:cNvSpPr>
            <a:spLocks noGrp="1"/>
          </p:cNvSpPr>
          <p:nvPr>
            <p:ph type="subTitle" idx="11"/>
          </p:nvPr>
        </p:nvSpPr>
        <p:spPr>
          <a:xfrm>
            <a:off x="457200" y="1045740"/>
            <a:ext cx="8153400" cy="783059"/>
          </a:xfrm>
        </p:spPr>
        <p:txBody>
          <a:bodyPr>
            <a:normAutofit fontScale="85000" lnSpcReduction="20000"/>
          </a:bodyPr>
          <a:lstStyle/>
          <a:p>
            <a:pPr lvl="0" defTabSz="457200">
              <a:spcBef>
                <a:spcPts val="0"/>
              </a:spcBef>
              <a:buClrTx/>
              <a:defRPr/>
            </a:pPr>
            <a:r>
              <a:rPr lang="en-US" dirty="0">
                <a:solidFill>
                  <a:srgbClr val="777777"/>
                </a:solidFill>
                <a:latin typeface="Verdana"/>
                <a:cs typeface="Verdana"/>
              </a:rPr>
              <a:t>Personal Identifiable Information (PII) include but not limited to first and last name combined with one or two of the following: social security number, bank account number, credit card info and birthdate</a:t>
            </a:r>
          </a:p>
        </p:txBody>
      </p:sp>
      <p:graphicFrame>
        <p:nvGraphicFramePr>
          <p:cNvPr id="4" name="Table 3">
            <a:extLst>
              <a:ext uri="{FF2B5EF4-FFF2-40B4-BE49-F238E27FC236}">
                <a16:creationId xmlns="" xmlns:a16="http://schemas.microsoft.com/office/drawing/2014/main" id="{3C9967BF-1F0B-2F46-8611-80503969ACE4}"/>
              </a:ext>
            </a:extLst>
          </p:cNvPr>
          <p:cNvGraphicFramePr>
            <a:graphicFrameLocks noGrp="1"/>
          </p:cNvGraphicFramePr>
          <p:nvPr>
            <p:extLst>
              <p:ext uri="{D42A27DB-BD31-4B8C-83A1-F6EECF244321}">
                <p14:modId xmlns:p14="http://schemas.microsoft.com/office/powerpoint/2010/main" val="1811838451"/>
              </p:ext>
            </p:extLst>
          </p:nvPr>
        </p:nvGraphicFramePr>
        <p:xfrm>
          <a:off x="457200" y="1994354"/>
          <a:ext cx="8238822" cy="3736743"/>
        </p:xfrm>
        <a:graphic>
          <a:graphicData uri="http://schemas.openxmlformats.org/drawingml/2006/table">
            <a:tbl>
              <a:tblPr firstRow="1" bandRow="1">
                <a:effectLst/>
              </a:tblPr>
              <a:tblGrid>
                <a:gridCol w="1193967">
                  <a:extLst>
                    <a:ext uri="{9D8B030D-6E8A-4147-A177-3AD203B41FA5}">
                      <a16:colId xmlns="" xmlns:a16="http://schemas.microsoft.com/office/drawing/2014/main" val="20000"/>
                    </a:ext>
                  </a:extLst>
                </a:gridCol>
                <a:gridCol w="2091194">
                  <a:extLst>
                    <a:ext uri="{9D8B030D-6E8A-4147-A177-3AD203B41FA5}">
                      <a16:colId xmlns="" xmlns:a16="http://schemas.microsoft.com/office/drawing/2014/main" val="20001"/>
                    </a:ext>
                  </a:extLst>
                </a:gridCol>
                <a:gridCol w="2600076">
                  <a:extLst>
                    <a:ext uri="{9D8B030D-6E8A-4147-A177-3AD203B41FA5}">
                      <a16:colId xmlns="" xmlns:a16="http://schemas.microsoft.com/office/drawing/2014/main" val="20002"/>
                    </a:ext>
                  </a:extLst>
                </a:gridCol>
                <a:gridCol w="2353585">
                  <a:extLst>
                    <a:ext uri="{9D8B030D-6E8A-4147-A177-3AD203B41FA5}">
                      <a16:colId xmlns="" xmlns:a16="http://schemas.microsoft.com/office/drawing/2014/main" val="2296813447"/>
                    </a:ext>
                  </a:extLst>
                </a:gridCol>
              </a:tblGrid>
              <a:tr h="604923">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Areas</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87BA44"/>
                    </a:solidFill>
                  </a:tcPr>
                </a:tc>
                <a:tc>
                  <a:txBody>
                    <a:bodyPr/>
                    <a:lstStyle>
                      <a:lvl1pPr marL="0" algn="l" defTabSz="609585" rtl="0" eaLnBrk="1" latinLnBrk="0" hangingPunct="1">
                        <a:defRPr sz="2400" b="1" kern="1200">
                          <a:solidFill>
                            <a:schemeClr val="lt1"/>
                          </a:solidFill>
                          <a:latin typeface="Calibri" panose="020F0502020204030204"/>
                        </a:defRPr>
                      </a:lvl1pPr>
                      <a:lvl2pPr marL="609585" algn="l" defTabSz="609585" rtl="0" eaLnBrk="1" latinLnBrk="0" hangingPunct="1">
                        <a:defRPr sz="2400" b="1" kern="1200">
                          <a:solidFill>
                            <a:schemeClr val="lt1"/>
                          </a:solidFill>
                          <a:latin typeface="Calibri" panose="020F0502020204030204"/>
                        </a:defRPr>
                      </a:lvl2pPr>
                      <a:lvl3pPr marL="1219170" algn="l" defTabSz="609585" rtl="0" eaLnBrk="1" latinLnBrk="0" hangingPunct="1">
                        <a:defRPr sz="2400" b="1" kern="1200">
                          <a:solidFill>
                            <a:schemeClr val="lt1"/>
                          </a:solidFill>
                          <a:latin typeface="Calibri" panose="020F0502020204030204"/>
                        </a:defRPr>
                      </a:lvl3pPr>
                      <a:lvl4pPr marL="1828754" algn="l" defTabSz="609585" rtl="0" eaLnBrk="1" latinLnBrk="0" hangingPunct="1">
                        <a:defRPr sz="2400" b="1" kern="1200">
                          <a:solidFill>
                            <a:schemeClr val="lt1"/>
                          </a:solidFill>
                          <a:latin typeface="Calibri" panose="020F0502020204030204"/>
                        </a:defRPr>
                      </a:lvl4pPr>
                      <a:lvl5pPr marL="2438339" algn="l" defTabSz="609585" rtl="0" eaLnBrk="1" latinLnBrk="0" hangingPunct="1">
                        <a:defRPr sz="2400" b="1" kern="1200">
                          <a:solidFill>
                            <a:schemeClr val="lt1"/>
                          </a:solidFill>
                          <a:latin typeface="Calibri" panose="020F0502020204030204"/>
                        </a:defRPr>
                      </a:lvl5pPr>
                      <a:lvl6pPr marL="3047924" algn="l" defTabSz="609585" rtl="0" eaLnBrk="1" latinLnBrk="0" hangingPunct="1">
                        <a:defRPr sz="2400" b="1" kern="1200">
                          <a:solidFill>
                            <a:schemeClr val="lt1"/>
                          </a:solidFill>
                          <a:latin typeface="Calibri" panose="020F0502020204030204"/>
                        </a:defRPr>
                      </a:lvl6pPr>
                      <a:lvl7pPr marL="3657509" algn="l" defTabSz="609585" rtl="0" eaLnBrk="1" latinLnBrk="0" hangingPunct="1">
                        <a:defRPr sz="2400" b="1" kern="1200">
                          <a:solidFill>
                            <a:schemeClr val="lt1"/>
                          </a:solidFill>
                          <a:latin typeface="Calibri" panose="020F0502020204030204"/>
                        </a:defRPr>
                      </a:lvl7pPr>
                      <a:lvl8pPr marL="4267093" algn="l" defTabSz="609585" rtl="0" eaLnBrk="1" latinLnBrk="0" hangingPunct="1">
                        <a:defRPr sz="2400" b="1" kern="1200">
                          <a:solidFill>
                            <a:schemeClr val="lt1"/>
                          </a:solidFill>
                          <a:latin typeface="Calibri" panose="020F0502020204030204"/>
                        </a:defRPr>
                      </a:lvl8pPr>
                      <a:lvl9pPr marL="4876678" algn="l" defTabSz="609585" rtl="0" eaLnBrk="1" latinLnBrk="0" hangingPunct="1">
                        <a:defRPr sz="2400" b="1" kern="1200">
                          <a:solidFill>
                            <a:schemeClr val="lt1"/>
                          </a:solidFill>
                          <a:latin typeface="Calibri" panose="020F0502020204030204"/>
                        </a:defRPr>
                      </a:lvl9pP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Motion</a:t>
                      </a:r>
                    </a:p>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 (In Transit)</a:t>
                      </a: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87BA44"/>
                    </a:solidFill>
                  </a:tcPr>
                </a:tc>
                <a:tc>
                  <a:txBody>
                    <a:bodyPr/>
                    <a:lstStyle>
                      <a:lvl1pPr marL="0" algn="l" defTabSz="609585" rtl="0" eaLnBrk="1" latinLnBrk="0" hangingPunct="1">
                        <a:defRPr sz="2400" b="1" kern="1200">
                          <a:solidFill>
                            <a:schemeClr val="lt1"/>
                          </a:solidFill>
                          <a:latin typeface="Calibri" panose="020F0502020204030204"/>
                        </a:defRPr>
                      </a:lvl1pPr>
                      <a:lvl2pPr marL="609585" algn="l" defTabSz="609585" rtl="0" eaLnBrk="1" latinLnBrk="0" hangingPunct="1">
                        <a:defRPr sz="2400" b="1" kern="1200">
                          <a:solidFill>
                            <a:schemeClr val="lt1"/>
                          </a:solidFill>
                          <a:latin typeface="Calibri" panose="020F0502020204030204"/>
                        </a:defRPr>
                      </a:lvl2pPr>
                      <a:lvl3pPr marL="1219170" algn="l" defTabSz="609585" rtl="0" eaLnBrk="1" latinLnBrk="0" hangingPunct="1">
                        <a:defRPr sz="2400" b="1" kern="1200">
                          <a:solidFill>
                            <a:schemeClr val="lt1"/>
                          </a:solidFill>
                          <a:latin typeface="Calibri" panose="020F0502020204030204"/>
                        </a:defRPr>
                      </a:lvl3pPr>
                      <a:lvl4pPr marL="1828754" algn="l" defTabSz="609585" rtl="0" eaLnBrk="1" latinLnBrk="0" hangingPunct="1">
                        <a:defRPr sz="2400" b="1" kern="1200">
                          <a:solidFill>
                            <a:schemeClr val="lt1"/>
                          </a:solidFill>
                          <a:latin typeface="Calibri" panose="020F0502020204030204"/>
                        </a:defRPr>
                      </a:lvl4pPr>
                      <a:lvl5pPr marL="2438339" algn="l" defTabSz="609585" rtl="0" eaLnBrk="1" latinLnBrk="0" hangingPunct="1">
                        <a:defRPr sz="2400" b="1" kern="1200">
                          <a:solidFill>
                            <a:schemeClr val="lt1"/>
                          </a:solidFill>
                          <a:latin typeface="Calibri" panose="020F0502020204030204"/>
                        </a:defRPr>
                      </a:lvl5pPr>
                      <a:lvl6pPr marL="3047924" algn="l" defTabSz="609585" rtl="0" eaLnBrk="1" latinLnBrk="0" hangingPunct="1">
                        <a:defRPr sz="2400" b="1" kern="1200">
                          <a:solidFill>
                            <a:schemeClr val="lt1"/>
                          </a:solidFill>
                          <a:latin typeface="Calibri" panose="020F0502020204030204"/>
                        </a:defRPr>
                      </a:lvl6pPr>
                      <a:lvl7pPr marL="3657509" algn="l" defTabSz="609585" rtl="0" eaLnBrk="1" latinLnBrk="0" hangingPunct="1">
                        <a:defRPr sz="2400" b="1" kern="1200">
                          <a:solidFill>
                            <a:schemeClr val="lt1"/>
                          </a:solidFill>
                          <a:latin typeface="Calibri" panose="020F0502020204030204"/>
                        </a:defRPr>
                      </a:lvl7pPr>
                      <a:lvl8pPr marL="4267093" algn="l" defTabSz="609585" rtl="0" eaLnBrk="1" latinLnBrk="0" hangingPunct="1">
                        <a:defRPr sz="2400" b="1" kern="1200">
                          <a:solidFill>
                            <a:schemeClr val="lt1"/>
                          </a:solidFill>
                          <a:latin typeface="Calibri" panose="020F0502020204030204"/>
                        </a:defRPr>
                      </a:lvl8pPr>
                      <a:lvl9pPr marL="4876678" algn="l" defTabSz="609585" rtl="0" eaLnBrk="1" latinLnBrk="0" hangingPunct="1">
                        <a:defRPr sz="2400" b="1" kern="1200">
                          <a:solidFill>
                            <a:schemeClr val="lt1"/>
                          </a:solidFill>
                          <a:latin typeface="Calibri" panose="020F0502020204030204"/>
                        </a:defRPr>
                      </a:lvl9pPr>
                    </a:lstStyle>
                    <a:p>
                      <a:pPr algn="ct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In Use</a:t>
                      </a:r>
                      <a:b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rPr>
                        <a:t>(Access) </a:t>
                      </a: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87BA44"/>
                    </a:solidFill>
                  </a:tcPr>
                </a:tc>
                <a:tc>
                  <a:txBody>
                    <a:bodyPr/>
                    <a:lstStyle/>
                    <a:p>
                      <a:pPr algn="ct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 Rest </a:t>
                      </a:r>
                      <a:b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rPr>
                        <a:t>(Storage)</a:t>
                      </a: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87BA44"/>
                    </a:solidFill>
                  </a:tcPr>
                </a:tc>
                <a:extLst>
                  <a:ext uri="{0D108BD9-81ED-4DB2-BD59-A6C34878D82A}">
                    <a16:rowId xmlns="" xmlns:a16="http://schemas.microsoft.com/office/drawing/2014/main" val="10000"/>
                  </a:ext>
                </a:extLst>
              </a:tr>
              <a:tr h="1345755">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l"/>
                      <a:r>
                        <a:rPr lang="en-US" sz="120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Technology</a:t>
                      </a:r>
                    </a:p>
                  </a:txBody>
                  <a:tcPr marL="68580" marR="68580" marT="34290" marB="34290" anchor="ctr">
                    <a:lnL>
                      <a:noFill/>
                    </a:lnL>
                    <a:lnR>
                      <a:noFill/>
                    </a:lnR>
                    <a:lnT>
                      <a:noFill/>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30188" indent="-230188" algn="l">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Web portal HTTPS SSL</a:t>
                      </a:r>
                    </a:p>
                    <a:p>
                      <a:pPr marL="230188" indent="-230188" algn="l">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Email Encryption </a:t>
                      </a:r>
                    </a:p>
                    <a:p>
                      <a:pPr marL="230188" indent="-230188" algn="l">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Security File transfer - SFTP</a:t>
                      </a:r>
                    </a:p>
                  </a:txBody>
                  <a:tcPr marL="68580" marR="68580" marT="34290" marB="34290" anchor="ctr">
                    <a:lnL>
                      <a:noFill/>
                    </a:lnL>
                    <a:lnR>
                      <a:noFill/>
                    </a:lnR>
                    <a:lnT>
                      <a:noFill/>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Application level PII masking (Social Security = xxx.xx.1234, Bank Account = xxxxxxx1234 </a:t>
                      </a:r>
                    </a:p>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Identity user access governance review with Sailpoint</a:t>
                      </a:r>
                    </a:p>
                  </a:txBody>
                  <a:tcPr marL="68580" marR="68580" marT="34290" marB="34290" anchor="ctr">
                    <a:lnL>
                      <a:noFill/>
                    </a:lnL>
                    <a:lnR>
                      <a:noFill/>
                    </a:lnR>
                    <a:lnT>
                      <a:noFill/>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At the database level</a:t>
                      </a:r>
                    </a:p>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Laptop / whole disk encryption</a:t>
                      </a:r>
                    </a:p>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Backup encryption</a:t>
                      </a:r>
                    </a:p>
                  </a:txBody>
                  <a:tcPr marL="68580" marR="68580" marT="34290" marB="34290" anchor="ctr">
                    <a:lnL>
                      <a:noFill/>
                    </a:lnL>
                    <a:lnR>
                      <a:noFill/>
                    </a:lnR>
                    <a:lnT>
                      <a:noFill/>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extLst>
                  <a:ext uri="{0D108BD9-81ED-4DB2-BD59-A6C34878D82A}">
                    <a16:rowId xmlns="" xmlns:a16="http://schemas.microsoft.com/office/drawing/2014/main" val="10001"/>
                  </a:ext>
                </a:extLst>
              </a:tr>
              <a:tr h="715706">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l"/>
                      <a:r>
                        <a:rPr lang="en-US" sz="1200" b="1" dirty="0">
                          <a:latin typeface="Verdana" panose="020B0604030504040204" pitchFamily="34" charset="0"/>
                          <a:ea typeface="Verdana" panose="020B0604030504040204" pitchFamily="34" charset="0"/>
                          <a:cs typeface="Verdana" panose="020B0604030504040204" pitchFamily="34" charset="0"/>
                        </a:rPr>
                        <a:t>People</a:t>
                      </a:r>
                      <a:endParaRPr lang="en-US" sz="1200" b="1" baseline="30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Awareness security training</a:t>
                      </a: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30188" marR="0" lvl="0" indent="-230188"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Least Privilege Access</a:t>
                      </a: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Domain admins access protection</a:t>
                      </a:r>
                    </a:p>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Developers restriction</a:t>
                      </a:r>
                    </a:p>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Database admins security</a:t>
                      </a: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extLst>
                  <a:ext uri="{0D108BD9-81ED-4DB2-BD59-A6C34878D82A}">
                    <a16:rowId xmlns="" xmlns:a16="http://schemas.microsoft.com/office/drawing/2014/main" val="10002"/>
                  </a:ext>
                </a:extLst>
              </a:tr>
              <a:tr h="769487">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algn="l"/>
                      <a:r>
                        <a:rPr lang="en-US" sz="1200" b="1" dirty="0">
                          <a:latin typeface="Verdana" panose="020B0604030504040204" pitchFamily="34" charset="0"/>
                          <a:ea typeface="Verdana" panose="020B0604030504040204" pitchFamily="34" charset="0"/>
                          <a:cs typeface="Verdana" panose="020B0604030504040204" pitchFamily="34" charset="0"/>
                        </a:rPr>
                        <a:t>Process</a:t>
                      </a:r>
                      <a:endParaRPr lang="en-US" sz="1200" b="1" baseline="30000" dirty="0">
                        <a:solidFill>
                          <a:srgbClr val="FF481D"/>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Hosts such as laptops follow company’s policies and standards for governance</a:t>
                      </a: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lvl1pPr marL="0" algn="l" defTabSz="609585" rtl="0" eaLnBrk="1" latinLnBrk="0" hangingPunct="1">
                        <a:defRPr sz="2400" kern="1200">
                          <a:solidFill>
                            <a:schemeClr val="dk1"/>
                          </a:solidFill>
                          <a:latin typeface="Calibri" panose="020F0502020204030204"/>
                        </a:defRPr>
                      </a:lvl1pPr>
                      <a:lvl2pPr marL="609585" algn="l" defTabSz="609585" rtl="0" eaLnBrk="1" latinLnBrk="0" hangingPunct="1">
                        <a:defRPr sz="2400" kern="1200">
                          <a:solidFill>
                            <a:schemeClr val="dk1"/>
                          </a:solidFill>
                          <a:latin typeface="Calibri" panose="020F0502020204030204"/>
                        </a:defRPr>
                      </a:lvl2pPr>
                      <a:lvl3pPr marL="1219170" algn="l" defTabSz="609585" rtl="0" eaLnBrk="1" latinLnBrk="0" hangingPunct="1">
                        <a:defRPr sz="2400" kern="1200">
                          <a:solidFill>
                            <a:schemeClr val="dk1"/>
                          </a:solidFill>
                          <a:latin typeface="Calibri" panose="020F0502020204030204"/>
                        </a:defRPr>
                      </a:lvl3pPr>
                      <a:lvl4pPr marL="1828754" algn="l" defTabSz="609585" rtl="0" eaLnBrk="1" latinLnBrk="0" hangingPunct="1">
                        <a:defRPr sz="2400" kern="1200">
                          <a:solidFill>
                            <a:schemeClr val="dk1"/>
                          </a:solidFill>
                          <a:latin typeface="Calibri" panose="020F0502020204030204"/>
                        </a:defRPr>
                      </a:lvl4pPr>
                      <a:lvl5pPr marL="2438339" algn="l" defTabSz="609585" rtl="0" eaLnBrk="1" latinLnBrk="0" hangingPunct="1">
                        <a:defRPr sz="2400" kern="1200">
                          <a:solidFill>
                            <a:schemeClr val="dk1"/>
                          </a:solidFill>
                          <a:latin typeface="Calibri" panose="020F0502020204030204"/>
                        </a:defRPr>
                      </a:lvl5pPr>
                      <a:lvl6pPr marL="3047924" algn="l" defTabSz="609585" rtl="0" eaLnBrk="1" latinLnBrk="0" hangingPunct="1">
                        <a:defRPr sz="2400" kern="1200">
                          <a:solidFill>
                            <a:schemeClr val="dk1"/>
                          </a:solidFill>
                          <a:latin typeface="Calibri" panose="020F0502020204030204"/>
                        </a:defRPr>
                      </a:lvl6pPr>
                      <a:lvl7pPr marL="3657509" algn="l" defTabSz="609585" rtl="0" eaLnBrk="1" latinLnBrk="0" hangingPunct="1">
                        <a:defRPr sz="2400" kern="1200">
                          <a:solidFill>
                            <a:schemeClr val="dk1"/>
                          </a:solidFill>
                          <a:latin typeface="Calibri" panose="020F0502020204030204"/>
                        </a:defRPr>
                      </a:lvl7pPr>
                      <a:lvl8pPr marL="4267093" algn="l" defTabSz="609585" rtl="0" eaLnBrk="1" latinLnBrk="0" hangingPunct="1">
                        <a:defRPr sz="2400" kern="1200">
                          <a:solidFill>
                            <a:schemeClr val="dk1"/>
                          </a:solidFill>
                          <a:latin typeface="Calibri" panose="020F0502020204030204"/>
                        </a:defRPr>
                      </a:lvl8pPr>
                      <a:lvl9pPr marL="4876678" algn="l" defTabSz="609585" rtl="0" eaLnBrk="1" latinLnBrk="0" hangingPunct="1">
                        <a:defRPr sz="2400" kern="1200">
                          <a:solidFill>
                            <a:schemeClr val="dk1"/>
                          </a:solidFill>
                          <a:latin typeface="Calibri" panose="020F0502020204030204"/>
                        </a:defRPr>
                      </a:lvl9pPr>
                    </a:lstStyle>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According to roles and responsibilities, business owners request and authorize access via service desk</a:t>
                      </a: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tc>
                  <a:txBody>
                    <a:bodyPr/>
                    <a:lstStyle/>
                    <a:p>
                      <a:pPr marL="230188" indent="-230188" algn="l" defTabSz="609585" rtl="0" eaLnBrk="1" latinLnBrk="0" hangingPunct="1">
                        <a:buFont typeface="Arial" panose="020B0604020202020204" pitchFamily="34" charset="0"/>
                        <a:buChar char="•"/>
                      </a:pPr>
                      <a:r>
                        <a:rPr lang="en-US" sz="12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Access to encryption keys is limited to the with elevated privileges  </a:t>
                      </a:r>
                    </a:p>
                  </a:txBody>
                  <a:tcPr marL="68580" marR="68580" marT="34290" marB="34290" anchor="ctr">
                    <a:lnL>
                      <a:noFill/>
                    </a:lnL>
                    <a:lnR>
                      <a:noFill/>
                    </a:lnR>
                    <a:lnT w="12700" cap="flat" cmpd="sng" algn="ctr">
                      <a:solidFill>
                        <a:srgbClr val="87BA44"/>
                      </a:solidFill>
                      <a:prstDash val="solid"/>
                      <a:round/>
                      <a:headEnd type="none" w="med" len="med"/>
                      <a:tailEnd type="none" w="med" len="med"/>
                    </a:lnT>
                    <a:lnB w="12700" cap="flat" cmpd="sng" algn="ctr">
                      <a:solidFill>
                        <a:srgbClr val="87BA44"/>
                      </a:solidFill>
                      <a:prstDash val="solid"/>
                      <a:round/>
                      <a:headEnd type="none" w="med" len="med"/>
                      <a:tailEnd type="none" w="med" len="med"/>
                    </a:lnB>
                    <a:lnTlToBr w="12700" cmpd="sng">
                      <a:noFill/>
                      <a:prstDash val="solid"/>
                    </a:lnTlToBr>
                    <a:lnBlToTr w="12700" cmpd="sng">
                      <a:noFill/>
                      <a:prstDash val="solid"/>
                    </a:lnBlToTr>
                    <a:solidFill>
                      <a:srgbClr val="0071C5">
                        <a:alpha val="10196"/>
                      </a:srgbClr>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9CC7028-A7BD-43DC-9631-87256F94FA7D}"/>
              </a:ext>
            </a:extLst>
          </p:cNvPr>
          <p:cNvSpPr txBox="1">
            <a:spLocks/>
          </p:cNvSpPr>
          <p:nvPr/>
        </p:nvSpPr>
        <p:spPr>
          <a:xfrm>
            <a:off x="457200" y="2159255"/>
            <a:ext cx="8229600" cy="2934149"/>
          </a:xfrm>
          <a:prstGeom prst="rect">
            <a:avLst/>
          </a:prstGeom>
        </p:spPr>
        <p:txBody>
          <a:bodyPr>
            <a:normAutofit/>
          </a:bodyPr>
          <a:lstStyle>
            <a:lvl1pPr marL="0" indent="0" algn="l" defTabSz="457200" rtl="0" eaLnBrk="1" latinLnBrk="0" hangingPunct="1">
              <a:spcBef>
                <a:spcPct val="20000"/>
              </a:spcBef>
              <a:buClr>
                <a:schemeClr val="accent2"/>
              </a:buClr>
              <a:buFont typeface="Arial"/>
              <a:buNone/>
              <a:defRPr sz="3200" kern="1200">
                <a:solidFill>
                  <a:srgbClr val="00629B"/>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rgbClr val="00629B"/>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rgbClr val="00629B"/>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Clr>
                <a:srgbClr val="004F7E"/>
              </a:buClr>
            </a:pPr>
            <a:endParaRPr lang="en-US" sz="2800" dirty="0">
              <a:solidFill>
                <a:schemeClr val="bg1"/>
              </a:solidFill>
            </a:endParaRPr>
          </a:p>
        </p:txBody>
      </p:sp>
      <p:sp>
        <p:nvSpPr>
          <p:cNvPr id="5" name="Rectangle 4">
            <a:extLst>
              <a:ext uri="{FF2B5EF4-FFF2-40B4-BE49-F238E27FC236}">
                <a16:creationId xmlns="" xmlns:a16="http://schemas.microsoft.com/office/drawing/2014/main" id="{CD6FAB31-F86F-4334-9FDA-1A980652B481}"/>
              </a:ext>
            </a:extLst>
          </p:cNvPr>
          <p:cNvSpPr/>
          <p:nvPr/>
        </p:nvSpPr>
        <p:spPr>
          <a:xfrm>
            <a:off x="796066" y="6019800"/>
            <a:ext cx="3775934" cy="646331"/>
          </a:xfrm>
          <a:prstGeom prst="rect">
            <a:avLst/>
          </a:prstGeom>
        </p:spPr>
        <p:txBody>
          <a:bodyPr wrap="square">
            <a:spAutoFit/>
          </a:bodyPr>
          <a:lstStyle/>
          <a:p>
            <a:r>
              <a:rPr lang="en-US" sz="1200" dirty="0"/>
              <a:t>* These Definitions will determine whether, and to what extent, the GDPR affects your business activities</a:t>
            </a:r>
          </a:p>
        </p:txBody>
      </p:sp>
      <p:sp>
        <p:nvSpPr>
          <p:cNvPr id="6" name="Title 5">
            <a:extLst>
              <a:ext uri="{FF2B5EF4-FFF2-40B4-BE49-F238E27FC236}">
                <a16:creationId xmlns="" xmlns:a16="http://schemas.microsoft.com/office/drawing/2014/main" id="{D5862C77-F920-457D-9918-F14961864573}"/>
              </a:ext>
            </a:extLst>
          </p:cNvPr>
          <p:cNvSpPr>
            <a:spLocks noGrp="1"/>
          </p:cNvSpPr>
          <p:nvPr>
            <p:ph type="title"/>
          </p:nvPr>
        </p:nvSpPr>
        <p:spPr>
          <a:xfrm>
            <a:off x="457200" y="371631"/>
            <a:ext cx="5257800" cy="869871"/>
          </a:xfrm>
        </p:spPr>
        <p:txBody>
          <a:bodyPr>
            <a:normAutofit/>
          </a:bodyPr>
          <a:lstStyle/>
          <a:p>
            <a:r>
              <a:rPr lang="en-US" sz="4000" dirty="0">
                <a:solidFill>
                  <a:srgbClr val="239FC7"/>
                </a:solidFill>
              </a:rPr>
              <a:t>Personal Data</a:t>
            </a:r>
          </a:p>
        </p:txBody>
      </p:sp>
      <p:sp>
        <p:nvSpPr>
          <p:cNvPr id="7" name="Content Placeholder 6">
            <a:extLst>
              <a:ext uri="{FF2B5EF4-FFF2-40B4-BE49-F238E27FC236}">
                <a16:creationId xmlns="" xmlns:a16="http://schemas.microsoft.com/office/drawing/2014/main" id="{F4B18D72-116C-460D-A540-6B1619AAAA7D}"/>
              </a:ext>
            </a:extLst>
          </p:cNvPr>
          <p:cNvSpPr>
            <a:spLocks noGrp="1"/>
          </p:cNvSpPr>
          <p:nvPr>
            <p:ph sz="half" idx="1"/>
          </p:nvPr>
        </p:nvSpPr>
        <p:spPr>
          <a:xfrm>
            <a:off x="550433" y="1219200"/>
            <a:ext cx="4267200" cy="4495800"/>
          </a:xfrm>
        </p:spPr>
        <p:txBody>
          <a:bodyPr>
            <a:normAutofit/>
          </a:bodyPr>
          <a:lstStyle/>
          <a:p>
            <a:r>
              <a:rPr lang="en-US" sz="1800" b="1" dirty="0">
                <a:solidFill>
                  <a:schemeClr val="tx1">
                    <a:lumMod val="65000"/>
                    <a:lumOff val="35000"/>
                  </a:schemeClr>
                </a:solidFill>
              </a:rPr>
              <a:t>Also referred to as PII,</a:t>
            </a:r>
            <a:r>
              <a:rPr lang="en-US" sz="1800" dirty="0">
                <a:solidFill>
                  <a:schemeClr val="tx1">
                    <a:lumMod val="65000"/>
                    <a:lumOff val="35000"/>
                  </a:schemeClr>
                </a:solidFill>
              </a:rPr>
              <a:t> personal data means any information relating to an identified or identifiable natural person </a:t>
            </a:r>
            <a:r>
              <a:rPr lang="en-US" sz="1800" b="1" dirty="0">
                <a:solidFill>
                  <a:schemeClr val="tx1">
                    <a:lumMod val="65000"/>
                    <a:lumOff val="35000"/>
                  </a:schemeClr>
                </a:solidFill>
              </a:rPr>
              <a:t>("Data Subject");</a:t>
            </a:r>
            <a:r>
              <a:rPr lang="en-US" sz="1800" dirty="0">
                <a:solidFill>
                  <a:schemeClr val="tx1">
                    <a:lumMod val="65000"/>
                    <a:lumOff val="35000"/>
                  </a:schemeClr>
                </a:solidFill>
              </a:rPr>
              <a:t>  a Data Subject is one who can be identified, directly or indirectly, in particular by reference to </a:t>
            </a:r>
            <a:r>
              <a:rPr lang="en-US" sz="1800" b="1" dirty="0">
                <a:solidFill>
                  <a:schemeClr val="tx1">
                    <a:lumMod val="65000"/>
                    <a:lumOff val="35000"/>
                  </a:schemeClr>
                </a:solidFill>
              </a:rPr>
              <a:t>an identifier</a:t>
            </a:r>
            <a:r>
              <a:rPr lang="en-US" sz="1800" dirty="0">
                <a:solidFill>
                  <a:schemeClr val="tx1">
                    <a:lumMod val="65000"/>
                    <a:lumOff val="35000"/>
                  </a:schemeClr>
                </a:solidFill>
              </a:rPr>
              <a:t> such as a name, an identification number, </a:t>
            </a:r>
            <a:r>
              <a:rPr lang="en-US" sz="1800" b="1" dirty="0">
                <a:solidFill>
                  <a:schemeClr val="tx1">
                    <a:lumMod val="65000"/>
                    <a:lumOff val="35000"/>
                  </a:schemeClr>
                </a:solidFill>
              </a:rPr>
              <a:t>location data</a:t>
            </a:r>
            <a:r>
              <a:rPr lang="en-US" sz="1800" dirty="0">
                <a:solidFill>
                  <a:schemeClr val="tx1">
                    <a:lumMod val="65000"/>
                    <a:lumOff val="35000"/>
                  </a:schemeClr>
                </a:solidFill>
              </a:rPr>
              <a:t>, online identifier or to one or more factors specific to the physical, physiological, </a:t>
            </a:r>
            <a:r>
              <a:rPr lang="en-US" sz="1800" b="1" dirty="0">
                <a:solidFill>
                  <a:schemeClr val="tx1">
                    <a:lumMod val="65000"/>
                    <a:lumOff val="35000"/>
                  </a:schemeClr>
                </a:solidFill>
              </a:rPr>
              <a:t>genetic</a:t>
            </a:r>
            <a:r>
              <a:rPr lang="en-US" sz="1800" dirty="0">
                <a:solidFill>
                  <a:schemeClr val="tx1">
                    <a:lumMod val="65000"/>
                    <a:lumOff val="35000"/>
                  </a:schemeClr>
                </a:solidFill>
              </a:rPr>
              <a:t>, mental, economic, cultural or social identity of that person. </a:t>
            </a:r>
            <a:r>
              <a:rPr lang="en-US" dirty="0">
                <a:solidFill>
                  <a:schemeClr val="tx1">
                    <a:lumMod val="65000"/>
                    <a:lumOff val="35000"/>
                  </a:schemeClr>
                </a:solidFill>
              </a:rPr>
              <a:t>* </a:t>
            </a:r>
            <a:r>
              <a:rPr lang="en-US" b="1" dirty="0">
                <a:solidFill>
                  <a:schemeClr val="tx1">
                    <a:lumMod val="65000"/>
                    <a:lumOff val="35000"/>
                  </a:schemeClr>
                </a:solidFill>
              </a:rPr>
              <a:t>Rec.26; Art.4(1)</a:t>
            </a:r>
            <a:endParaRPr lang="en-US" sz="1800" dirty="0">
              <a:solidFill>
                <a:schemeClr val="tx1">
                  <a:lumMod val="65000"/>
                  <a:lumOff val="35000"/>
                </a:schemeClr>
              </a:solidFill>
            </a:endParaRPr>
          </a:p>
          <a:p>
            <a:endParaRPr lang="en-US" dirty="0">
              <a:solidFill>
                <a:schemeClr val="tx1">
                  <a:lumMod val="65000"/>
                  <a:lumOff val="35000"/>
                </a:schemeClr>
              </a:solidFill>
            </a:endParaRPr>
          </a:p>
        </p:txBody>
      </p:sp>
      <p:pic>
        <p:nvPicPr>
          <p:cNvPr id="8" name="Picture Placeholder 7">
            <a:extLst>
              <a:ext uri="{FF2B5EF4-FFF2-40B4-BE49-F238E27FC236}">
                <a16:creationId xmlns="" xmlns:a16="http://schemas.microsoft.com/office/drawing/2014/main" id="{E3212A60-DBD5-4166-94A7-B8B5390C600D}"/>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16016" r="16016"/>
          <a:stretch>
            <a:fillRect/>
          </a:stretch>
        </p:blipFill>
        <p:spPr/>
      </p:pic>
    </p:spTree>
    <p:extLst>
      <p:ext uri="{BB962C8B-B14F-4D97-AF65-F5344CB8AC3E}">
        <p14:creationId xmlns:p14="http://schemas.microsoft.com/office/powerpoint/2010/main" val="369076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F0C12C78-1488-463E-8D02-8547933F138D}"/>
              </a:ext>
            </a:extLst>
          </p:cNvPr>
          <p:cNvSpPr txBox="1">
            <a:spLocks/>
          </p:cNvSpPr>
          <p:nvPr/>
        </p:nvSpPr>
        <p:spPr>
          <a:xfrm>
            <a:off x="3724072" y="1076325"/>
            <a:ext cx="4939868" cy="1217496"/>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b="1" i="0" kern="1200">
                <a:solidFill>
                  <a:srgbClr val="00629B"/>
                </a:solidFill>
                <a:latin typeface="Raleway"/>
                <a:ea typeface="+mj-ea"/>
                <a:cs typeface="Raleway"/>
              </a:defRPr>
            </a:lvl1pPr>
          </a:lstStyle>
          <a:p>
            <a:pPr algn="l" defTabSz="914400">
              <a:lnSpc>
                <a:spcPct val="90000"/>
              </a:lnSpc>
              <a:spcBef>
                <a:spcPts val="1200"/>
              </a:spcBef>
              <a:spcAft>
                <a:spcPts val="1800"/>
              </a:spcAft>
            </a:pPr>
            <a:endParaRPr lang="en-US" sz="2800" dirty="0">
              <a:solidFill>
                <a:schemeClr val="tx2"/>
              </a:solidFill>
            </a:endParaRPr>
          </a:p>
        </p:txBody>
      </p:sp>
      <p:sp>
        <p:nvSpPr>
          <p:cNvPr id="5" name="Content Placeholder 2">
            <a:extLst>
              <a:ext uri="{FF2B5EF4-FFF2-40B4-BE49-F238E27FC236}">
                <a16:creationId xmlns="" xmlns:a16="http://schemas.microsoft.com/office/drawing/2014/main" id="{D0BC32B0-675A-4AB1-A00C-1A504735095B}"/>
              </a:ext>
            </a:extLst>
          </p:cNvPr>
          <p:cNvSpPr txBox="1">
            <a:spLocks/>
          </p:cNvSpPr>
          <p:nvPr/>
        </p:nvSpPr>
        <p:spPr>
          <a:xfrm>
            <a:off x="3724074" y="2593354"/>
            <a:ext cx="4939867" cy="2742378"/>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accent2"/>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accent1"/>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900" b="1" dirty="0">
              <a:solidFill>
                <a:schemeClr val="tx2"/>
              </a:solidFill>
              <a:latin typeface="Raleway"/>
              <a:ea typeface="+mj-ea"/>
            </a:endParaRPr>
          </a:p>
        </p:txBody>
      </p:sp>
      <p:sp>
        <p:nvSpPr>
          <p:cNvPr id="2" name="Title 1">
            <a:extLst>
              <a:ext uri="{FF2B5EF4-FFF2-40B4-BE49-F238E27FC236}">
                <a16:creationId xmlns="" xmlns:a16="http://schemas.microsoft.com/office/drawing/2014/main" id="{F3719A17-F9C6-4D69-A884-3061EF7EECA6}"/>
              </a:ext>
            </a:extLst>
          </p:cNvPr>
          <p:cNvSpPr>
            <a:spLocks noGrp="1"/>
          </p:cNvSpPr>
          <p:nvPr>
            <p:ph type="title"/>
          </p:nvPr>
        </p:nvSpPr>
        <p:spPr>
          <a:xfrm>
            <a:off x="465192" y="578067"/>
            <a:ext cx="5943600" cy="737306"/>
          </a:xfrm>
        </p:spPr>
        <p:txBody>
          <a:bodyPr>
            <a:normAutofit fontScale="90000"/>
          </a:bodyPr>
          <a:lstStyle/>
          <a:p>
            <a:r>
              <a:rPr lang="en-US" sz="4400" dirty="0">
                <a:solidFill>
                  <a:srgbClr val="239FC7"/>
                </a:solidFill>
              </a:rPr>
              <a:t>Sensitive Personal Data</a:t>
            </a:r>
            <a:r>
              <a:rPr lang="en-US" sz="3200" dirty="0">
                <a:solidFill>
                  <a:schemeClr val="tx2"/>
                </a:solidFill>
              </a:rPr>
              <a:t/>
            </a:r>
            <a:br>
              <a:rPr lang="en-US" sz="3200" dirty="0">
                <a:solidFill>
                  <a:schemeClr val="tx2"/>
                </a:solidFill>
              </a:rPr>
            </a:br>
            <a:endParaRPr lang="en-US" dirty="0"/>
          </a:p>
        </p:txBody>
      </p:sp>
      <p:sp>
        <p:nvSpPr>
          <p:cNvPr id="3" name="Content Placeholder 2">
            <a:extLst>
              <a:ext uri="{FF2B5EF4-FFF2-40B4-BE49-F238E27FC236}">
                <a16:creationId xmlns="" xmlns:a16="http://schemas.microsoft.com/office/drawing/2014/main" id="{71C84703-0EDB-48E4-A182-C6FC73ABF1A2}"/>
              </a:ext>
            </a:extLst>
          </p:cNvPr>
          <p:cNvSpPr>
            <a:spLocks noGrp="1"/>
          </p:cNvSpPr>
          <p:nvPr>
            <p:ph sz="half" idx="1"/>
          </p:nvPr>
        </p:nvSpPr>
        <p:spPr>
          <a:xfrm>
            <a:off x="4396740" y="1724103"/>
            <a:ext cx="4267200" cy="3962400"/>
          </a:xfrm>
        </p:spPr>
        <p:txBody>
          <a:bodyPr/>
          <a:lstStyle/>
          <a:p>
            <a:pPr>
              <a:spcBef>
                <a:spcPct val="20000"/>
              </a:spcBef>
            </a:pPr>
            <a:r>
              <a:rPr lang="en-US" sz="2000" dirty="0"/>
              <a:t>Personal data, revealing racial or ethnic origin, political opinions, religious or philosophical beliefs, trade-union membership; data concerning health or sex life and sexual orientation; genetic data or biometric data. </a:t>
            </a:r>
          </a:p>
          <a:p>
            <a:pPr>
              <a:spcBef>
                <a:spcPct val="20000"/>
              </a:spcBef>
            </a:pPr>
            <a:endParaRPr lang="en-US" sz="2000" dirty="0"/>
          </a:p>
          <a:p>
            <a:pPr>
              <a:spcBef>
                <a:spcPct val="20000"/>
              </a:spcBef>
            </a:pPr>
            <a:r>
              <a:rPr lang="en-US" sz="2000" dirty="0"/>
              <a:t>* Rec.10, 34, 35, 51; Art.9(1)</a:t>
            </a:r>
          </a:p>
          <a:p>
            <a:endParaRPr lang="en-US" b="1" dirty="0">
              <a:latin typeface="Raleway"/>
            </a:endParaRPr>
          </a:p>
          <a:p>
            <a:endParaRPr lang="en-US" dirty="0"/>
          </a:p>
        </p:txBody>
      </p:sp>
      <p:pic>
        <p:nvPicPr>
          <p:cNvPr id="8" name="Picture Placeholder 7">
            <a:extLst>
              <a:ext uri="{FF2B5EF4-FFF2-40B4-BE49-F238E27FC236}">
                <a16:creationId xmlns="" xmlns:a16="http://schemas.microsoft.com/office/drawing/2014/main" id="{D16BEECE-349E-458C-B1BC-7AD61BD76208}"/>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20839" r="20839"/>
          <a:stretch>
            <a:fillRect/>
          </a:stretch>
        </p:blipFill>
        <p:spPr>
          <a:xfrm>
            <a:off x="547688" y="2057400"/>
            <a:ext cx="3176587" cy="3505200"/>
          </a:xfrm>
        </p:spPr>
      </p:pic>
    </p:spTree>
    <p:extLst>
      <p:ext uri="{BB962C8B-B14F-4D97-AF65-F5344CB8AC3E}">
        <p14:creationId xmlns:p14="http://schemas.microsoft.com/office/powerpoint/2010/main" val="349738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25885-5740-4427-9FEE-3317CA5AA3E8}"/>
              </a:ext>
            </a:extLst>
          </p:cNvPr>
          <p:cNvSpPr txBox="1">
            <a:spLocks/>
          </p:cNvSpPr>
          <p:nvPr/>
        </p:nvSpPr>
        <p:spPr>
          <a:xfrm>
            <a:off x="6966163" y="1206160"/>
            <a:ext cx="2738601" cy="7801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solidFill>
                <a:latin typeface="Raleway"/>
                <a:ea typeface="+mj-ea"/>
                <a:cs typeface="Raleway"/>
              </a:defRPr>
            </a:lvl1pPr>
          </a:lstStyle>
          <a:p>
            <a:pPr algn="l" defTabSz="914400">
              <a:lnSpc>
                <a:spcPct val="90000"/>
              </a:lnSpc>
              <a:spcAft>
                <a:spcPts val="600"/>
              </a:spcAft>
            </a:pPr>
            <a:endParaRPr lang="en-US" sz="3200" dirty="0">
              <a:cs typeface="+mn-cs"/>
            </a:endParaRPr>
          </a:p>
        </p:txBody>
      </p:sp>
      <p:sp>
        <p:nvSpPr>
          <p:cNvPr id="3" name="Content Placeholder 2">
            <a:extLst>
              <a:ext uri="{FF2B5EF4-FFF2-40B4-BE49-F238E27FC236}">
                <a16:creationId xmlns="" xmlns:a16="http://schemas.microsoft.com/office/drawing/2014/main" id="{B8879B67-EAFA-4043-AA24-6A38A1D6BD2D}"/>
              </a:ext>
            </a:extLst>
          </p:cNvPr>
          <p:cNvSpPr txBox="1">
            <a:spLocks/>
          </p:cNvSpPr>
          <p:nvPr/>
        </p:nvSpPr>
        <p:spPr>
          <a:xfrm>
            <a:off x="370349" y="2000251"/>
            <a:ext cx="3391161" cy="352320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2"/>
              </a:buClr>
              <a:buFont typeface="Arial"/>
              <a:buNone/>
              <a:defRPr sz="3200" kern="1200">
                <a:solidFill>
                  <a:srgbClr val="00629B"/>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rgbClr val="00629B"/>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rgbClr val="00629B"/>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US" sz="1600" dirty="0">
              <a:latin typeface="Raleway"/>
            </a:endParaRPr>
          </a:p>
        </p:txBody>
      </p:sp>
      <p:sp>
        <p:nvSpPr>
          <p:cNvPr id="5" name="Title 4">
            <a:extLst>
              <a:ext uri="{FF2B5EF4-FFF2-40B4-BE49-F238E27FC236}">
                <a16:creationId xmlns="" xmlns:a16="http://schemas.microsoft.com/office/drawing/2014/main" id="{31D87C0B-0F30-4F2D-A066-A3C9CD9D1FFA}"/>
              </a:ext>
            </a:extLst>
          </p:cNvPr>
          <p:cNvSpPr>
            <a:spLocks noGrp="1"/>
          </p:cNvSpPr>
          <p:nvPr>
            <p:ph type="title"/>
          </p:nvPr>
        </p:nvSpPr>
        <p:spPr>
          <a:xfrm>
            <a:off x="457200" y="457200"/>
            <a:ext cx="5257800" cy="780153"/>
          </a:xfrm>
        </p:spPr>
        <p:txBody>
          <a:bodyPr>
            <a:normAutofit/>
          </a:bodyPr>
          <a:lstStyle/>
          <a:p>
            <a:r>
              <a:rPr lang="en-US" sz="4000" dirty="0">
                <a:solidFill>
                  <a:srgbClr val="239FC7"/>
                </a:solidFill>
              </a:rPr>
              <a:t>Processing</a:t>
            </a:r>
          </a:p>
        </p:txBody>
      </p:sp>
      <p:sp>
        <p:nvSpPr>
          <p:cNvPr id="7" name="Content Placeholder 6">
            <a:extLst>
              <a:ext uri="{FF2B5EF4-FFF2-40B4-BE49-F238E27FC236}">
                <a16:creationId xmlns="" xmlns:a16="http://schemas.microsoft.com/office/drawing/2014/main" id="{E318CF89-3DAA-4CD2-8335-CF47A0854C3F}"/>
              </a:ext>
            </a:extLst>
          </p:cNvPr>
          <p:cNvSpPr>
            <a:spLocks noGrp="1"/>
          </p:cNvSpPr>
          <p:nvPr>
            <p:ph sz="half" idx="1"/>
          </p:nvPr>
        </p:nvSpPr>
        <p:spPr>
          <a:xfrm>
            <a:off x="633522" y="1447800"/>
            <a:ext cx="4267200" cy="4267200"/>
          </a:xfrm>
        </p:spPr>
        <p:txBody>
          <a:bodyPr>
            <a:normAutofit/>
          </a:bodyPr>
          <a:lstStyle/>
          <a:p>
            <a:pPr>
              <a:lnSpc>
                <a:spcPct val="90000"/>
              </a:lnSpc>
            </a:pPr>
            <a:r>
              <a:rPr lang="en-US" sz="2000" dirty="0"/>
              <a:t>Any operation or set of operations performed upon PII or sets of PII, whether or not by automated means, such as collection, recording, organization, structuring, storage, adaptation or alteration, retrieval, consultation, use, disclosure by transmission, dissemination or otherwise making available, alignment or combination, restriction, erasure or destruction.</a:t>
            </a:r>
          </a:p>
          <a:p>
            <a:pPr>
              <a:lnSpc>
                <a:spcPct val="90000"/>
              </a:lnSpc>
            </a:pPr>
            <a:endParaRPr lang="en-US" sz="2000" dirty="0"/>
          </a:p>
          <a:p>
            <a:pPr>
              <a:lnSpc>
                <a:spcPct val="90000"/>
              </a:lnSpc>
            </a:pPr>
            <a:r>
              <a:rPr lang="en-US" sz="2000" dirty="0"/>
              <a:t>* Art.4(2)</a:t>
            </a:r>
          </a:p>
          <a:p>
            <a:endParaRPr lang="en-US" dirty="0"/>
          </a:p>
        </p:txBody>
      </p:sp>
      <p:pic>
        <p:nvPicPr>
          <p:cNvPr id="12" name="Picture Placeholder 11">
            <a:extLst>
              <a:ext uri="{FF2B5EF4-FFF2-40B4-BE49-F238E27FC236}">
                <a16:creationId xmlns="" xmlns:a16="http://schemas.microsoft.com/office/drawing/2014/main" id="{2FE828AA-DECB-4A0C-BC71-98AE16913629}"/>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19845" r="19845"/>
          <a:stretch>
            <a:fillRect/>
          </a:stretch>
        </p:blipFill>
        <p:spPr/>
      </p:pic>
    </p:spTree>
    <p:extLst>
      <p:ext uri="{BB962C8B-B14F-4D97-AF65-F5344CB8AC3E}">
        <p14:creationId xmlns:p14="http://schemas.microsoft.com/office/powerpoint/2010/main" val="265036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25885-5740-4427-9FEE-3317CA5AA3E8}"/>
              </a:ext>
            </a:extLst>
          </p:cNvPr>
          <p:cNvSpPr txBox="1">
            <a:spLocks/>
          </p:cNvSpPr>
          <p:nvPr/>
        </p:nvSpPr>
        <p:spPr>
          <a:xfrm>
            <a:off x="6008200" y="3241056"/>
            <a:ext cx="2738601" cy="7801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solidFill>
                <a:latin typeface="Raleway"/>
                <a:ea typeface="+mj-ea"/>
                <a:cs typeface="Raleway"/>
              </a:defRPr>
            </a:lvl1pPr>
          </a:lstStyle>
          <a:p>
            <a:pPr algn="r" defTabSz="914400">
              <a:lnSpc>
                <a:spcPct val="90000"/>
              </a:lnSpc>
              <a:spcAft>
                <a:spcPts val="600"/>
              </a:spcAft>
            </a:pPr>
            <a:r>
              <a:rPr lang="en-US" sz="3600" dirty="0">
                <a:solidFill>
                  <a:srgbClr val="239FC7"/>
                </a:solidFill>
                <a:latin typeface="+mj-lt"/>
                <a:cs typeface="+mj-cs"/>
              </a:rPr>
              <a:t>Processor</a:t>
            </a:r>
          </a:p>
        </p:txBody>
      </p:sp>
      <p:sp>
        <p:nvSpPr>
          <p:cNvPr id="3" name="Content Placeholder 2">
            <a:extLst>
              <a:ext uri="{FF2B5EF4-FFF2-40B4-BE49-F238E27FC236}">
                <a16:creationId xmlns="" xmlns:a16="http://schemas.microsoft.com/office/drawing/2014/main" id="{B8879B67-EAFA-4043-AA24-6A38A1D6BD2D}"/>
              </a:ext>
            </a:extLst>
          </p:cNvPr>
          <p:cNvSpPr txBox="1">
            <a:spLocks/>
          </p:cNvSpPr>
          <p:nvPr/>
        </p:nvSpPr>
        <p:spPr>
          <a:xfrm>
            <a:off x="4876799" y="4021209"/>
            <a:ext cx="3758045" cy="1839874"/>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2"/>
              </a:buClr>
              <a:buFont typeface="Arial"/>
              <a:buNone/>
              <a:defRPr sz="3200" kern="1200">
                <a:solidFill>
                  <a:srgbClr val="00629B"/>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rgbClr val="00629B"/>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rgbClr val="00629B"/>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r>
              <a:rPr lang="en-US" sz="2000" dirty="0">
                <a:solidFill>
                  <a:schemeClr val="tx2"/>
                </a:solidFill>
              </a:rPr>
              <a:t>A natural or legal person, public authority, agency or any other body which processes personal data on behalf of the Controller.</a:t>
            </a:r>
          </a:p>
          <a:p>
            <a:pPr>
              <a:lnSpc>
                <a:spcPct val="70000"/>
              </a:lnSpc>
            </a:pPr>
            <a:endParaRPr lang="en-US" sz="2000" dirty="0">
              <a:solidFill>
                <a:schemeClr val="tx2"/>
              </a:solidFill>
            </a:endParaRPr>
          </a:p>
          <a:p>
            <a:pPr algn="r">
              <a:lnSpc>
                <a:spcPct val="70000"/>
              </a:lnSpc>
            </a:pPr>
            <a:r>
              <a:rPr lang="en-US" sz="1200" dirty="0">
                <a:solidFill>
                  <a:schemeClr val="tx2"/>
                </a:solidFill>
              </a:rPr>
              <a:t>* Art.4(8)</a:t>
            </a:r>
          </a:p>
        </p:txBody>
      </p:sp>
      <p:cxnSp>
        <p:nvCxnSpPr>
          <p:cNvPr id="6" name="Straight Connector 5">
            <a:extLst>
              <a:ext uri="{FF2B5EF4-FFF2-40B4-BE49-F238E27FC236}">
                <a16:creationId xmlns="" xmlns:a16="http://schemas.microsoft.com/office/drawing/2014/main" id="{C340B82B-919E-4052-9513-433F48EBF9F9}"/>
              </a:ext>
            </a:extLst>
          </p:cNvPr>
          <p:cNvCxnSpPr>
            <a:cxnSpLocks/>
          </p:cNvCxnSpPr>
          <p:nvPr/>
        </p:nvCxnSpPr>
        <p:spPr>
          <a:xfrm>
            <a:off x="4571999" y="3886200"/>
            <a:ext cx="4174802" cy="0"/>
          </a:xfrm>
          <a:prstGeom prst="line">
            <a:avLst/>
          </a:prstGeom>
          <a:ln w="3175"/>
          <a:effectLst/>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 xmlns:a16="http://schemas.microsoft.com/office/drawing/2014/main" id="{259C2029-C895-4305-94F2-B3D4DC658F4A}"/>
              </a:ext>
            </a:extLst>
          </p:cNvPr>
          <p:cNvCxnSpPr>
            <a:cxnSpLocks/>
          </p:cNvCxnSpPr>
          <p:nvPr/>
        </p:nvCxnSpPr>
        <p:spPr>
          <a:xfrm>
            <a:off x="4495800" y="1289787"/>
            <a:ext cx="4251001" cy="0"/>
          </a:xfrm>
          <a:prstGeom prst="line">
            <a:avLst/>
          </a:prstGeom>
          <a:ln w="3175"/>
          <a:effectLst/>
        </p:spPr>
        <p:style>
          <a:lnRef idx="2">
            <a:schemeClr val="dk1"/>
          </a:lnRef>
          <a:fillRef idx="0">
            <a:schemeClr val="dk1"/>
          </a:fillRef>
          <a:effectRef idx="1">
            <a:schemeClr val="dk1"/>
          </a:effectRef>
          <a:fontRef idx="minor">
            <a:schemeClr val="tx1"/>
          </a:fontRef>
        </p:style>
      </p:cxnSp>
      <p:sp>
        <p:nvSpPr>
          <p:cNvPr id="8" name="Title 1">
            <a:extLst>
              <a:ext uri="{FF2B5EF4-FFF2-40B4-BE49-F238E27FC236}">
                <a16:creationId xmlns="" xmlns:a16="http://schemas.microsoft.com/office/drawing/2014/main" id="{52687722-741A-45CF-9049-E20BD8373200}"/>
              </a:ext>
            </a:extLst>
          </p:cNvPr>
          <p:cNvSpPr txBox="1">
            <a:spLocks/>
          </p:cNvSpPr>
          <p:nvPr/>
        </p:nvSpPr>
        <p:spPr>
          <a:xfrm>
            <a:off x="5917212" y="754725"/>
            <a:ext cx="2738601" cy="4016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solidFill>
                <a:latin typeface="Raleway"/>
                <a:ea typeface="+mj-ea"/>
                <a:cs typeface="Raleway"/>
              </a:defRPr>
            </a:lvl1pPr>
          </a:lstStyle>
          <a:p>
            <a:pPr algn="r" defTabSz="914400">
              <a:lnSpc>
                <a:spcPct val="90000"/>
              </a:lnSpc>
              <a:spcAft>
                <a:spcPts val="600"/>
              </a:spcAft>
            </a:pPr>
            <a:r>
              <a:rPr lang="en-US" sz="3600" dirty="0">
                <a:solidFill>
                  <a:srgbClr val="239FC7"/>
                </a:solidFill>
                <a:latin typeface="+mj-lt"/>
                <a:cs typeface="+mj-cs"/>
              </a:rPr>
              <a:t>Controller</a:t>
            </a:r>
          </a:p>
        </p:txBody>
      </p:sp>
      <p:sp>
        <p:nvSpPr>
          <p:cNvPr id="9" name="Content Placeholder 2">
            <a:extLst>
              <a:ext uri="{FF2B5EF4-FFF2-40B4-BE49-F238E27FC236}">
                <a16:creationId xmlns="" xmlns:a16="http://schemas.microsoft.com/office/drawing/2014/main" id="{914C2BF4-06C3-44C6-8798-B80A8326F71B}"/>
              </a:ext>
            </a:extLst>
          </p:cNvPr>
          <p:cNvSpPr txBox="1">
            <a:spLocks/>
          </p:cNvSpPr>
          <p:nvPr/>
        </p:nvSpPr>
        <p:spPr>
          <a:xfrm>
            <a:off x="4571999" y="1465044"/>
            <a:ext cx="4351539" cy="1741331"/>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Clr>
                <a:schemeClr val="accent2"/>
              </a:buClr>
              <a:buFont typeface="Arial"/>
              <a:buNone/>
              <a:defRPr sz="3200" kern="1200">
                <a:solidFill>
                  <a:srgbClr val="00629B"/>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800" kern="1200">
                <a:solidFill>
                  <a:srgbClr val="00629B"/>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400" kern="1200">
                <a:solidFill>
                  <a:srgbClr val="00629B"/>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rgbClr val="00629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200" dirty="0">
                <a:solidFill>
                  <a:schemeClr val="tx2"/>
                </a:solidFill>
              </a:rPr>
              <a:t>The natural or legal person, public authority, agency or any other body which alone or jointly with others determines the purposes and means of the Processing of Personal Data</a:t>
            </a:r>
          </a:p>
          <a:p>
            <a:pPr>
              <a:lnSpc>
                <a:spcPct val="90000"/>
              </a:lnSpc>
            </a:pPr>
            <a:endParaRPr lang="en-US" sz="2200" dirty="0">
              <a:solidFill>
                <a:schemeClr val="tx2"/>
              </a:solidFill>
            </a:endParaRPr>
          </a:p>
          <a:p>
            <a:pPr algn="r">
              <a:lnSpc>
                <a:spcPct val="90000"/>
              </a:lnSpc>
            </a:pPr>
            <a:r>
              <a:rPr lang="en-US" sz="1300" dirty="0">
                <a:solidFill>
                  <a:schemeClr val="tx2"/>
                </a:solidFill>
              </a:rPr>
              <a:t>*Art.4(7)</a:t>
            </a:r>
          </a:p>
          <a:p>
            <a:pPr>
              <a:lnSpc>
                <a:spcPct val="90000"/>
              </a:lnSpc>
            </a:pPr>
            <a:endParaRPr lang="en-US" sz="600" b="1" dirty="0">
              <a:solidFill>
                <a:schemeClr val="tx2"/>
              </a:solidFill>
              <a:latin typeface="Raleway"/>
              <a:ea typeface="+mj-ea"/>
            </a:endParaRPr>
          </a:p>
        </p:txBody>
      </p:sp>
      <p:pic>
        <p:nvPicPr>
          <p:cNvPr id="11" name="Picture 10">
            <a:extLst>
              <a:ext uri="{FF2B5EF4-FFF2-40B4-BE49-F238E27FC236}">
                <a16:creationId xmlns="" xmlns:a16="http://schemas.microsoft.com/office/drawing/2014/main" id="{A938F52F-E94D-479A-A220-5A0D79256FA9}"/>
              </a:ext>
            </a:extLst>
          </p:cNvPr>
          <p:cNvPicPr>
            <a:picLocks noChangeAspect="1"/>
          </p:cNvPicPr>
          <p:nvPr/>
        </p:nvPicPr>
        <p:blipFill rotWithShape="1">
          <a:blip r:embed="rId2">
            <a:extLst>
              <a:ext uri="{28A0092B-C50C-407E-A947-70E740481C1C}">
                <a14:useLocalDpi xmlns:a14="http://schemas.microsoft.com/office/drawing/2010/main" val="0"/>
              </a:ext>
            </a:extLst>
          </a:blip>
          <a:srcRect r="40289"/>
          <a:stretch/>
        </p:blipFill>
        <p:spPr>
          <a:xfrm>
            <a:off x="547688" y="2054381"/>
            <a:ext cx="3176383" cy="3508219"/>
          </a:xfrm>
          <a:prstGeom prst="rect">
            <a:avLst/>
          </a:prstGeom>
        </p:spPr>
      </p:pic>
    </p:spTree>
    <p:extLst>
      <p:ext uri="{BB962C8B-B14F-4D97-AF65-F5344CB8AC3E}">
        <p14:creationId xmlns:p14="http://schemas.microsoft.com/office/powerpoint/2010/main" val="328097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DED6A6-E77E-4D40-8315-09352D8B30B4}"/>
              </a:ext>
            </a:extLst>
          </p:cNvPr>
          <p:cNvSpPr txBox="1">
            <a:spLocks/>
          </p:cNvSpPr>
          <p:nvPr/>
        </p:nvSpPr>
        <p:spPr>
          <a:xfrm>
            <a:off x="691102" y="936627"/>
            <a:ext cx="7761797" cy="633845"/>
          </a:xfrm>
          <a:prstGeom prst="rect">
            <a:avLst/>
          </a:prstGeom>
        </p:spPr>
        <p:txBody>
          <a:bodyPr>
            <a:normAutofit fontScale="90000" lnSpcReduction="20000"/>
          </a:bodyPr>
          <a:lstStyle>
            <a:lvl1pPr algn="ctr" defTabSz="457200" rtl="0" eaLnBrk="1" latinLnBrk="0" hangingPunct="1">
              <a:spcBef>
                <a:spcPct val="0"/>
              </a:spcBef>
              <a:buNone/>
              <a:defRPr sz="4400" b="1" i="0" kern="1200">
                <a:solidFill>
                  <a:schemeClr val="tx2"/>
                </a:solidFill>
                <a:latin typeface="Raleway"/>
                <a:ea typeface="+mj-ea"/>
                <a:cs typeface="Raleway"/>
              </a:defRPr>
            </a:lvl1pPr>
          </a:lstStyle>
          <a:p>
            <a:endParaRPr lang="en-US" dirty="0">
              <a:solidFill>
                <a:schemeClr val="bg1"/>
              </a:solidFill>
            </a:endParaRPr>
          </a:p>
        </p:txBody>
      </p:sp>
      <p:sp>
        <p:nvSpPr>
          <p:cNvPr id="3" name="Title 2">
            <a:extLst>
              <a:ext uri="{FF2B5EF4-FFF2-40B4-BE49-F238E27FC236}">
                <a16:creationId xmlns="" xmlns:a16="http://schemas.microsoft.com/office/drawing/2014/main" id="{215E558D-5217-40C5-AC5D-CE9092F55C6F}"/>
              </a:ext>
            </a:extLst>
          </p:cNvPr>
          <p:cNvSpPr>
            <a:spLocks noGrp="1"/>
          </p:cNvSpPr>
          <p:nvPr>
            <p:ph type="title"/>
          </p:nvPr>
        </p:nvSpPr>
        <p:spPr>
          <a:xfrm>
            <a:off x="876300" y="410847"/>
            <a:ext cx="6057900" cy="1051560"/>
          </a:xfrm>
        </p:spPr>
        <p:txBody>
          <a:bodyPr>
            <a:normAutofit fontScale="90000"/>
          </a:bodyPr>
          <a:lstStyle/>
          <a:p>
            <a:r>
              <a:rPr lang="en-US" sz="4400" dirty="0">
                <a:solidFill>
                  <a:srgbClr val="239FC7"/>
                </a:solidFill>
              </a:rPr>
              <a:t>Who must comply With the GDPR?</a:t>
            </a:r>
            <a:r>
              <a:rPr lang="en-US" dirty="0"/>
              <a:t/>
            </a:r>
            <a:br>
              <a:rPr lang="en-US" dirty="0"/>
            </a:br>
            <a:endParaRPr lang="en-US" dirty="0"/>
          </a:p>
        </p:txBody>
      </p:sp>
      <p:sp>
        <p:nvSpPr>
          <p:cNvPr id="4" name="Content Placeholder 3">
            <a:extLst>
              <a:ext uri="{FF2B5EF4-FFF2-40B4-BE49-F238E27FC236}">
                <a16:creationId xmlns="" xmlns:a16="http://schemas.microsoft.com/office/drawing/2014/main" id="{B2F5EDD9-84E0-4999-A346-5287B8BCBE6F}"/>
              </a:ext>
            </a:extLst>
          </p:cNvPr>
          <p:cNvSpPr>
            <a:spLocks noGrp="1"/>
          </p:cNvSpPr>
          <p:nvPr>
            <p:ph idx="1"/>
          </p:nvPr>
        </p:nvSpPr>
        <p:spPr>
          <a:xfrm>
            <a:off x="763316" y="1828800"/>
            <a:ext cx="7689583" cy="3962400"/>
          </a:xfrm>
        </p:spPr>
        <p:txBody>
          <a:bodyPr/>
          <a:lstStyle/>
          <a:p>
            <a:r>
              <a:rPr lang="en-US" sz="2000" dirty="0"/>
              <a:t>GDPR applies to all organizations that are established in the EU. However, for organizations established outside the EU, the GDPR may or may not apply, depending on the circumstances. </a:t>
            </a:r>
          </a:p>
          <a:p>
            <a:r>
              <a:rPr lang="en-US" sz="2000" dirty="0"/>
              <a:t>There will be significant changes that impact organizations established outside the EU but are conducting business in the EU. </a:t>
            </a:r>
          </a:p>
          <a:p>
            <a:r>
              <a:rPr lang="en-US" sz="2000" dirty="0"/>
              <a:t>A company based outside the EU is subject to the GDPR if it either: (a) offers goods or services to EU Residents; or (b) monitors the behavior of EU Residents.</a:t>
            </a:r>
          </a:p>
          <a:p>
            <a:endParaRPr lang="en-US" dirty="0"/>
          </a:p>
        </p:txBody>
      </p:sp>
    </p:spTree>
    <p:extLst>
      <p:ext uri="{BB962C8B-B14F-4D97-AF65-F5344CB8AC3E}">
        <p14:creationId xmlns:p14="http://schemas.microsoft.com/office/powerpoint/2010/main" val="14517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F77F1B7-F377-46AF-8895-9FC1C7143E6D}"/>
              </a:ext>
            </a:extLst>
          </p:cNvPr>
          <p:cNvSpPr>
            <a:spLocks noGrp="1"/>
          </p:cNvSpPr>
          <p:nvPr>
            <p:ph type="title"/>
          </p:nvPr>
        </p:nvSpPr>
        <p:spPr>
          <a:xfrm>
            <a:off x="457200" y="457200"/>
            <a:ext cx="6324600" cy="1219200"/>
          </a:xfrm>
        </p:spPr>
        <p:txBody>
          <a:bodyPr>
            <a:normAutofit/>
          </a:bodyPr>
          <a:lstStyle/>
          <a:p>
            <a:r>
              <a:rPr lang="en-US" dirty="0">
                <a:solidFill>
                  <a:srgbClr val="239FC7"/>
                </a:solidFill>
              </a:rPr>
              <a:t>Who must comply with the GDPR specific to relocation?</a:t>
            </a:r>
          </a:p>
        </p:txBody>
      </p:sp>
      <p:sp>
        <p:nvSpPr>
          <p:cNvPr id="4" name="Content Placeholder 3">
            <a:extLst>
              <a:ext uri="{FF2B5EF4-FFF2-40B4-BE49-F238E27FC236}">
                <a16:creationId xmlns="" xmlns:a16="http://schemas.microsoft.com/office/drawing/2014/main" id="{335C92B4-1B34-4C76-8F96-341B810CAC38}"/>
              </a:ext>
            </a:extLst>
          </p:cNvPr>
          <p:cNvSpPr>
            <a:spLocks noGrp="1"/>
          </p:cNvSpPr>
          <p:nvPr>
            <p:ph idx="1"/>
          </p:nvPr>
        </p:nvSpPr>
        <p:spPr>
          <a:xfrm>
            <a:off x="727209" y="1676400"/>
            <a:ext cx="7578592" cy="4038600"/>
          </a:xfrm>
        </p:spPr>
        <p:txBody>
          <a:bodyPr>
            <a:normAutofit lnSpcReduction="10000"/>
          </a:bodyPr>
          <a:lstStyle/>
          <a:p>
            <a:r>
              <a:rPr lang="en-US" dirty="0"/>
              <a:t>Anyone who collects and processes or transfers for processing the PII of a Data Subject (residing in the EU) </a:t>
            </a:r>
          </a:p>
          <a:p>
            <a:r>
              <a:rPr lang="en-US" dirty="0"/>
              <a:t>Has employees residing in an EU Member State (Including Multinational employers and EU employers who use relocation services)</a:t>
            </a:r>
          </a:p>
          <a:p>
            <a:r>
              <a:rPr lang="en-US" dirty="0"/>
              <a:t>Sells relocation products and/or services to corporate clients whose employees residing in the EU use the products or services (RMC’s, downstream suppliers, etc.)</a:t>
            </a:r>
          </a:p>
          <a:p>
            <a:r>
              <a:rPr lang="en-US" dirty="0"/>
              <a:t>Is a relocation service provider who provides relocation services directly to transferees, assignees etc. who reside in the EU regardless of where the supplier is located</a:t>
            </a:r>
          </a:p>
          <a:p>
            <a:r>
              <a:rPr lang="en-US" dirty="0"/>
              <a:t>Is a Sub-supplier who provides relocation services to suppliers who provide relocation services to transferees, assignees etc. who reside in the EU regardless of where the sub-supplier is located</a:t>
            </a:r>
          </a:p>
          <a:p>
            <a:endParaRPr lang="en-US" dirty="0"/>
          </a:p>
        </p:txBody>
      </p:sp>
    </p:spTree>
    <p:extLst>
      <p:ext uri="{BB962C8B-B14F-4D97-AF65-F5344CB8AC3E}">
        <p14:creationId xmlns:p14="http://schemas.microsoft.com/office/powerpoint/2010/main" val="1467397246"/>
      </p:ext>
    </p:extLst>
  </p:cSld>
  <p:clrMapOvr>
    <a:masterClrMapping/>
  </p:clrMapOvr>
</p:sld>
</file>

<file path=ppt/theme/theme1.xml><?xml version="1.0" encoding="utf-8"?>
<a:theme xmlns:a="http://schemas.openxmlformats.org/drawingml/2006/main" name="StockLayouts Computer &amp; Information Technology TC998">
  <a:themeElements>
    <a:clrScheme name="BAMM">
      <a:dk1>
        <a:sysClr val="windowText" lastClr="000000"/>
      </a:dk1>
      <a:lt1>
        <a:sysClr val="window" lastClr="FFFFFF"/>
      </a:lt1>
      <a:dk2>
        <a:srgbClr val="3F3F42"/>
      </a:dk2>
      <a:lt2>
        <a:srgbClr val="DEDDDC"/>
      </a:lt2>
      <a:accent1>
        <a:srgbClr val="239FC7"/>
      </a:accent1>
      <a:accent2>
        <a:srgbClr val="A2C767"/>
      </a:accent2>
      <a:accent3>
        <a:srgbClr val="917A96"/>
      </a:accent3>
      <a:accent4>
        <a:srgbClr val="C99121"/>
      </a:accent4>
      <a:accent5>
        <a:srgbClr val="BDC921"/>
      </a:accent5>
      <a:accent6>
        <a:srgbClr val="21ADC9"/>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1455</TotalTime>
  <Words>1689</Words>
  <Application>Microsoft Office PowerPoint</Application>
  <PresentationFormat>On-screen Show (4:3)</PresentationFormat>
  <Paragraphs>130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StockLayouts Computer &amp; Information Technology TC998</vt:lpstr>
      <vt:lpstr>Protecting Assignee Data Throughout the Supply Chain</vt:lpstr>
      <vt:lpstr>In this Session We Will</vt:lpstr>
      <vt:lpstr>Three States of Data</vt:lpstr>
      <vt:lpstr>Personal Data</vt:lpstr>
      <vt:lpstr>Sensitive Personal Data </vt:lpstr>
      <vt:lpstr>Processing</vt:lpstr>
      <vt:lpstr>PowerPoint Presentation</vt:lpstr>
      <vt:lpstr>Who must comply With the GDPR? </vt:lpstr>
      <vt:lpstr>Who must comply with the GDPR specific to relocation?</vt:lpstr>
      <vt:lpstr>PowerPoint Presentation</vt:lpstr>
      <vt:lpstr>The Chain of Accountability </vt:lpstr>
      <vt:lpstr>How do you know what to do?</vt:lpstr>
      <vt:lpstr>GDPR Consent Guidelines</vt:lpstr>
      <vt:lpstr>GDPR Article 4(11) Definition of Consent</vt:lpstr>
      <vt:lpstr>GDPR Data Subject Rights </vt:lpstr>
      <vt:lpstr>Cross-Border Rules Regarding Onward Transfers of PII </vt:lpstr>
      <vt:lpstr>In Conclusion</vt:lpstr>
    </vt:vector>
  </TitlesOfParts>
  <Company>StockLayouts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Brian Potts</cp:lastModifiedBy>
  <cp:revision>157</cp:revision>
  <cp:lastPrinted>2018-02-02T20:46:57Z</cp:lastPrinted>
  <dcterms:created xsi:type="dcterms:W3CDTF">2010-07-09T22:21:36Z</dcterms:created>
  <dcterms:modified xsi:type="dcterms:W3CDTF">2018-02-14T01:24:49Z</dcterms:modified>
</cp:coreProperties>
</file>