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Lst>
  <p:notesMasterIdLst>
    <p:notesMasterId r:id="rId27"/>
  </p:notesMasterIdLst>
  <p:sldIdLst>
    <p:sldId id="256" r:id="rId5"/>
    <p:sldId id="281" r:id="rId6"/>
    <p:sldId id="261" r:id="rId7"/>
    <p:sldId id="260" r:id="rId8"/>
    <p:sldId id="262" r:id="rId9"/>
    <p:sldId id="263" r:id="rId10"/>
    <p:sldId id="264" r:id="rId11"/>
    <p:sldId id="279" r:id="rId12"/>
    <p:sldId id="272" r:id="rId13"/>
    <p:sldId id="273" r:id="rId14"/>
    <p:sldId id="274" r:id="rId15"/>
    <p:sldId id="275" r:id="rId16"/>
    <p:sldId id="276" r:id="rId17"/>
    <p:sldId id="277" r:id="rId18"/>
    <p:sldId id="278" r:id="rId19"/>
    <p:sldId id="265" r:id="rId20"/>
    <p:sldId id="266" r:id="rId21"/>
    <p:sldId id="267" r:id="rId22"/>
    <p:sldId id="268" r:id="rId23"/>
    <p:sldId id="269" r:id="rId24"/>
    <p:sldId id="270" r:id="rId25"/>
    <p:sldId id="280" r:id="rId26"/>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c, Rachel" initials="RI" lastIdx="1" clrIdx="0">
    <p:extLst/>
  </p:cmAuthor>
  <p:cmAuthor id="2" name="Love, Holly" initials="HCL"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FE1"/>
    <a:srgbClr val="D5A6DE"/>
    <a:srgbClr val="D2ECB6"/>
    <a:srgbClr val="70AC2E"/>
    <a:srgbClr val="A2C767"/>
    <a:srgbClr val="917A96"/>
    <a:srgbClr val="239FC7"/>
    <a:srgbClr val="676767"/>
    <a:srgbClr val="2E3640"/>
    <a:srgbClr val="E33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5764" autoAdjust="0"/>
  </p:normalViewPr>
  <p:slideViewPr>
    <p:cSldViewPr>
      <p:cViewPr varScale="1">
        <p:scale>
          <a:sx n="109" d="100"/>
          <a:sy n="109"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a:defRPr sz="1200"/>
            </a:lvl1pPr>
          </a:lstStyle>
          <a:p>
            <a:fld id="{E6EA27A0-A05F-4F34-9B3D-66EADF583B73}" type="datetimeFigureOut">
              <a:rPr lang="en-US" smtClean="0"/>
              <a:t>2/13/2018</a:t>
            </a:fld>
            <a:endParaRPr lang="en-US" dirty="0"/>
          </a:p>
        </p:txBody>
      </p:sp>
      <p:sp>
        <p:nvSpPr>
          <p:cNvPr id="4" name="Slide Image Placeholder 3"/>
          <p:cNvSpPr>
            <a:spLocks noGrp="1" noRot="1" noChangeAspect="1"/>
          </p:cNvSpPr>
          <p:nvPr>
            <p:ph type="sldImg" idx="2"/>
          </p:nvPr>
        </p:nvSpPr>
        <p:spPr>
          <a:xfrm>
            <a:off x="1246188" y="1085850"/>
            <a:ext cx="3908425" cy="29321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39763" y="4179888"/>
            <a:ext cx="5121275" cy="34210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1825"/>
            <a:ext cx="2773363" cy="4349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625850" y="8251825"/>
            <a:ext cx="2773363" cy="434975"/>
          </a:xfrm>
          <a:prstGeom prst="rect">
            <a:avLst/>
          </a:prstGeom>
        </p:spPr>
        <p:txBody>
          <a:bodyPr vert="horz" lIns="91440" tIns="45720" rIns="91440" bIns="45720" rtlCol="0" anchor="b"/>
          <a:lstStyle>
            <a:lvl1pPr algn="r">
              <a:defRPr sz="1200"/>
            </a:lvl1pPr>
          </a:lstStyle>
          <a:p>
            <a:fld id="{56BFBFED-87F6-418E-8E5E-00BEC4DB243F}" type="slidenum">
              <a:rPr lang="en-US" smtClean="0"/>
              <a:t>‹#›</a:t>
            </a:fld>
            <a:endParaRPr lang="en-US" dirty="0"/>
          </a:p>
        </p:txBody>
      </p:sp>
    </p:spTree>
    <p:extLst>
      <p:ext uri="{BB962C8B-B14F-4D97-AF65-F5344CB8AC3E}">
        <p14:creationId xmlns:p14="http://schemas.microsoft.com/office/powerpoint/2010/main" val="242023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reeform 3" descr="Picture1"/>
          <p:cNvSpPr>
            <a:spLocks/>
          </p:cNvSpPr>
          <p:nvPr userDrawn="1"/>
        </p:nvSpPr>
        <p:spPr bwMode="auto">
          <a:xfrm>
            <a:off x="780643" y="1573186"/>
            <a:ext cx="3023233" cy="2612149"/>
          </a:xfrm>
          <a:custGeom>
            <a:avLst/>
            <a:gdLst>
              <a:gd name="T0" fmla="*/ 509890 w 2042748"/>
              <a:gd name="T1" fmla="*/ 1765495 h 1765495"/>
              <a:gd name="T2" fmla="*/ 0 w 2042748"/>
              <a:gd name="T3" fmla="*/ 882748 h 1765495"/>
              <a:gd name="T4" fmla="*/ 509890 w 2042748"/>
              <a:gd name="T5" fmla="*/ 0 h 1765495"/>
              <a:gd name="T6" fmla="*/ 1532858 w 2042748"/>
              <a:gd name="T7" fmla="*/ 0 h 1765495"/>
              <a:gd name="T8" fmla="*/ 2042748 w 2042748"/>
              <a:gd name="T9" fmla="*/ 882748 h 1765495"/>
              <a:gd name="T10" fmla="*/ 1532858 w 2042748"/>
              <a:gd name="T11" fmla="*/ 1765495 h 1765495"/>
              <a:gd name="T12" fmla="*/ 509890 w 2042748"/>
              <a:gd name="T13" fmla="*/ 1765495 h 1765495"/>
              <a:gd name="T14" fmla="*/ 509890 w 2042748"/>
              <a:gd name="T15" fmla="*/ 1765495 h 1765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2748" h="1765495">
                <a:moveTo>
                  <a:pt x="509890" y="1765495"/>
                </a:moveTo>
                <a:lnTo>
                  <a:pt x="0" y="882748"/>
                </a:lnTo>
                <a:lnTo>
                  <a:pt x="509890" y="0"/>
                </a:lnTo>
                <a:lnTo>
                  <a:pt x="1532858" y="0"/>
                </a:lnTo>
                <a:lnTo>
                  <a:pt x="2042748" y="882748"/>
                </a:lnTo>
                <a:lnTo>
                  <a:pt x="1532858" y="1765495"/>
                </a:lnTo>
                <a:lnTo>
                  <a:pt x="509890" y="1765495"/>
                </a:lnTo>
                <a:lnTo>
                  <a:pt x="509890" y="1765495"/>
                </a:lnTo>
                <a:close/>
              </a:path>
            </a:pathLst>
          </a:custGeom>
          <a:blipFill dpi="0" rotWithShape="1">
            <a:blip r:embed="rId2"/>
            <a:srcRect/>
            <a:stretch>
              <a:fillRect/>
            </a:stretch>
          </a:bli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userDrawn="1">
            <p:ph type="ctrTitle" hasCustomPrompt="1"/>
          </p:nvPr>
        </p:nvSpPr>
        <p:spPr>
          <a:xfrm>
            <a:off x="4600620" y="2592194"/>
            <a:ext cx="4128962" cy="1245394"/>
          </a:xfrm>
        </p:spPr>
        <p:txBody>
          <a:bodyPr>
            <a:noAutofit/>
          </a:bodyPr>
          <a:lstStyle>
            <a:lvl1pPr>
              <a:lnSpc>
                <a:spcPct val="90000"/>
              </a:lnSpc>
              <a:defRPr sz="4000">
                <a:solidFill>
                  <a:schemeClr val="accent4"/>
                </a:solidFill>
              </a:defRPr>
            </a:lvl1pPr>
          </a:lstStyle>
          <a:p>
            <a:r>
              <a:rPr lang="en-US" dirty="0"/>
              <a:t>Title of the Presentation</a:t>
            </a:r>
          </a:p>
        </p:txBody>
      </p:sp>
      <p:sp>
        <p:nvSpPr>
          <p:cNvPr id="3" name="Subtitle 2"/>
          <p:cNvSpPr>
            <a:spLocks noGrp="1"/>
          </p:cNvSpPr>
          <p:nvPr userDrawn="1">
            <p:ph type="subTitle" idx="1" hasCustomPrompt="1"/>
          </p:nvPr>
        </p:nvSpPr>
        <p:spPr>
          <a:xfrm>
            <a:off x="4600620" y="3907825"/>
            <a:ext cx="4128962" cy="43557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grpSp>
        <p:nvGrpSpPr>
          <p:cNvPr id="4" name="Group 3"/>
          <p:cNvGrpSpPr/>
          <p:nvPr userDrawn="1"/>
        </p:nvGrpSpPr>
        <p:grpSpPr>
          <a:xfrm>
            <a:off x="469994" y="302218"/>
            <a:ext cx="5321206" cy="6260742"/>
            <a:chOff x="469994" y="302218"/>
            <a:chExt cx="5321206" cy="6260742"/>
          </a:xfrm>
        </p:grpSpPr>
        <p:sp>
          <p:nvSpPr>
            <p:cNvPr id="6" name="Freeform 5"/>
            <p:cNvSpPr>
              <a:spLocks noEditPoints="1"/>
            </p:cNvSpPr>
            <p:nvPr/>
          </p:nvSpPr>
          <p:spPr bwMode="auto">
            <a:xfrm>
              <a:off x="5426219" y="807172"/>
              <a:ext cx="364981" cy="525424"/>
            </a:xfrm>
            <a:custGeom>
              <a:avLst/>
              <a:gdLst>
                <a:gd name="T0" fmla="*/ 0 w 341063"/>
                <a:gd name="T1" fmla="*/ 146625 h 490875"/>
                <a:gd name="T2" fmla="*/ 86063 w 341063"/>
                <a:gd name="T3" fmla="*/ 296437 h 490875"/>
                <a:gd name="T4" fmla="*/ 255001 w 341063"/>
                <a:gd name="T5" fmla="*/ 296437 h 490875"/>
                <a:gd name="T6" fmla="*/ 341063 w 341063"/>
                <a:gd name="T7" fmla="*/ 146625 h 490875"/>
                <a:gd name="T8" fmla="*/ 255001 w 341063"/>
                <a:gd name="T9" fmla="*/ 0 h 490875"/>
                <a:gd name="T10" fmla="*/ 86063 w 341063"/>
                <a:gd name="T11" fmla="*/ 0 h 490875"/>
                <a:gd name="T12" fmla="*/ 0 w 341063"/>
                <a:gd name="T13" fmla="*/ 146625 h 490875"/>
                <a:gd name="T14" fmla="*/ 60563 w 341063"/>
                <a:gd name="T15" fmla="*/ 146625 h 490875"/>
                <a:gd name="T16" fmla="*/ 114751 w 341063"/>
                <a:gd name="T17" fmla="*/ 51000 h 490875"/>
                <a:gd name="T18" fmla="*/ 226313 w 341063"/>
                <a:gd name="T19" fmla="*/ 51000 h 490875"/>
                <a:gd name="T20" fmla="*/ 283688 w 341063"/>
                <a:gd name="T21" fmla="*/ 146625 h 490875"/>
                <a:gd name="T22" fmla="*/ 226313 w 341063"/>
                <a:gd name="T23" fmla="*/ 245437 h 490875"/>
                <a:gd name="T24" fmla="*/ 114751 w 341063"/>
                <a:gd name="T25" fmla="*/ 245437 h 490875"/>
                <a:gd name="T26" fmla="*/ 60563 w 341063"/>
                <a:gd name="T27" fmla="*/ 146625 h 490875"/>
                <a:gd name="T28" fmla="*/ 216751 w 341063"/>
                <a:gd name="T29" fmla="*/ 446250 h 490875"/>
                <a:gd name="T30" fmla="*/ 124313 w 341063"/>
                <a:gd name="T31" fmla="*/ 446250 h 490875"/>
                <a:gd name="T32" fmla="*/ 124313 w 341063"/>
                <a:gd name="T33" fmla="*/ 490875 h 490875"/>
                <a:gd name="T34" fmla="*/ 216751 w 341063"/>
                <a:gd name="T35" fmla="*/ 490875 h 490875"/>
                <a:gd name="T36" fmla="*/ 216751 w 341063"/>
                <a:gd name="T37" fmla="*/ 446250 h 490875"/>
                <a:gd name="T38" fmla="*/ 258188 w 341063"/>
                <a:gd name="T39" fmla="*/ 318750 h 490875"/>
                <a:gd name="T40" fmla="*/ 86063 w 341063"/>
                <a:gd name="T41" fmla="*/ 318750 h 490875"/>
                <a:gd name="T42" fmla="*/ 86063 w 341063"/>
                <a:gd name="T43" fmla="*/ 363375 h 490875"/>
                <a:gd name="T44" fmla="*/ 258188 w 341063"/>
                <a:gd name="T45" fmla="*/ 363375 h 490875"/>
                <a:gd name="T46" fmla="*/ 258188 w 341063"/>
                <a:gd name="T47" fmla="*/ 318750 h 490875"/>
                <a:gd name="T48" fmla="*/ 258188 w 341063"/>
                <a:gd name="T49" fmla="*/ 382500 h 490875"/>
                <a:gd name="T50" fmla="*/ 86063 w 341063"/>
                <a:gd name="T51" fmla="*/ 382500 h 490875"/>
                <a:gd name="T52" fmla="*/ 86063 w 341063"/>
                <a:gd name="T53" fmla="*/ 427125 h 490875"/>
                <a:gd name="T54" fmla="*/ 258188 w 341063"/>
                <a:gd name="T55" fmla="*/ 427125 h 490875"/>
                <a:gd name="T56" fmla="*/ 258188 w 341063"/>
                <a:gd name="T57" fmla="*/ 382500 h 490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1063" h="490875">
                  <a:moveTo>
                    <a:pt x="0" y="146625"/>
                  </a:moveTo>
                  <a:lnTo>
                    <a:pt x="86063" y="296437"/>
                  </a:lnTo>
                  <a:lnTo>
                    <a:pt x="255001" y="296437"/>
                  </a:lnTo>
                  <a:lnTo>
                    <a:pt x="341063" y="146625"/>
                  </a:lnTo>
                  <a:lnTo>
                    <a:pt x="255001" y="0"/>
                  </a:lnTo>
                  <a:lnTo>
                    <a:pt x="86063" y="0"/>
                  </a:lnTo>
                  <a:lnTo>
                    <a:pt x="0" y="146625"/>
                  </a:lnTo>
                  <a:close/>
                  <a:moveTo>
                    <a:pt x="60563" y="146625"/>
                  </a:moveTo>
                  <a:lnTo>
                    <a:pt x="114751" y="51000"/>
                  </a:lnTo>
                  <a:lnTo>
                    <a:pt x="226313" y="51000"/>
                  </a:lnTo>
                  <a:lnTo>
                    <a:pt x="283688" y="146625"/>
                  </a:lnTo>
                  <a:lnTo>
                    <a:pt x="226313" y="245437"/>
                  </a:lnTo>
                  <a:lnTo>
                    <a:pt x="114751" y="245437"/>
                  </a:lnTo>
                  <a:lnTo>
                    <a:pt x="60563" y="146625"/>
                  </a:lnTo>
                  <a:close/>
                  <a:moveTo>
                    <a:pt x="216751" y="446250"/>
                  </a:moveTo>
                  <a:lnTo>
                    <a:pt x="124313" y="446250"/>
                  </a:lnTo>
                  <a:lnTo>
                    <a:pt x="124313" y="490875"/>
                  </a:lnTo>
                  <a:lnTo>
                    <a:pt x="216751" y="490875"/>
                  </a:lnTo>
                  <a:lnTo>
                    <a:pt x="216751" y="446250"/>
                  </a:lnTo>
                  <a:close/>
                  <a:moveTo>
                    <a:pt x="258188" y="318750"/>
                  </a:moveTo>
                  <a:lnTo>
                    <a:pt x="86063" y="318750"/>
                  </a:lnTo>
                  <a:lnTo>
                    <a:pt x="86063" y="363375"/>
                  </a:lnTo>
                  <a:lnTo>
                    <a:pt x="258188" y="363375"/>
                  </a:lnTo>
                  <a:lnTo>
                    <a:pt x="258188" y="318750"/>
                  </a:lnTo>
                  <a:close/>
                  <a:moveTo>
                    <a:pt x="258188" y="382500"/>
                  </a:moveTo>
                  <a:lnTo>
                    <a:pt x="86063" y="382500"/>
                  </a:lnTo>
                  <a:lnTo>
                    <a:pt x="86063" y="427125"/>
                  </a:lnTo>
                  <a:lnTo>
                    <a:pt x="258188" y="427125"/>
                  </a:lnTo>
                  <a:lnTo>
                    <a:pt x="258188" y="382500"/>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userDrawn="1"/>
          </p:nvSpPr>
          <p:spPr bwMode="auto">
            <a:xfrm>
              <a:off x="2236297" y="4874095"/>
              <a:ext cx="1268903" cy="1102028"/>
            </a:xfrm>
            <a:custGeom>
              <a:avLst/>
              <a:gdLst>
                <a:gd name="T0" fmla="*/ 889314 w 1185752"/>
                <a:gd name="T1" fmla="*/ 0 h 1029564"/>
                <a:gd name="T2" fmla="*/ 296438 w 1185752"/>
                <a:gd name="T3" fmla="*/ 0 h 1029564"/>
                <a:gd name="T4" fmla="*/ 0 w 1185752"/>
                <a:gd name="T5" fmla="*/ 513188 h 1029564"/>
                <a:gd name="T6" fmla="*/ 296438 w 1185752"/>
                <a:gd name="T7" fmla="*/ 1029564 h 1029564"/>
                <a:gd name="T8" fmla="*/ 889314 w 1185752"/>
                <a:gd name="T9" fmla="*/ 1029564 h 1029564"/>
                <a:gd name="T10" fmla="*/ 1185752 w 1185752"/>
                <a:gd name="T11" fmla="*/ 513188 h 1029564"/>
                <a:gd name="T12" fmla="*/ 889314 w 1185752"/>
                <a:gd name="T13" fmla="*/ 0 h 1029564"/>
              </a:gdLst>
              <a:ahLst/>
              <a:cxnLst>
                <a:cxn ang="0">
                  <a:pos x="T0" y="T1"/>
                </a:cxn>
                <a:cxn ang="0">
                  <a:pos x="T2" y="T3"/>
                </a:cxn>
                <a:cxn ang="0">
                  <a:pos x="T4" y="T5"/>
                </a:cxn>
                <a:cxn ang="0">
                  <a:pos x="T6" y="T7"/>
                </a:cxn>
                <a:cxn ang="0">
                  <a:pos x="T8" y="T9"/>
                </a:cxn>
                <a:cxn ang="0">
                  <a:pos x="T10" y="T11"/>
                </a:cxn>
                <a:cxn ang="0">
                  <a:pos x="T12" y="T13"/>
                </a:cxn>
              </a:cxnLst>
              <a:rect l="0" t="0" r="r" b="b"/>
              <a:pathLst>
                <a:path w="1185752" h="1029564">
                  <a:moveTo>
                    <a:pt x="889314" y="0"/>
                  </a:moveTo>
                  <a:lnTo>
                    <a:pt x="296438" y="0"/>
                  </a:lnTo>
                  <a:lnTo>
                    <a:pt x="0" y="513188"/>
                  </a:lnTo>
                  <a:lnTo>
                    <a:pt x="296438" y="1029564"/>
                  </a:lnTo>
                  <a:lnTo>
                    <a:pt x="889314" y="1029564"/>
                  </a:lnTo>
                  <a:lnTo>
                    <a:pt x="1185752" y="513188"/>
                  </a:lnTo>
                  <a:lnTo>
                    <a:pt x="889314" y="0"/>
                  </a:lnTo>
                </a:path>
              </a:pathLst>
            </a:custGeom>
            <a:gradFill rotWithShape="1">
              <a:gsLst>
                <a:gs pos="0">
                  <a:srgbClr val="917A96"/>
                </a:gs>
                <a:gs pos="100000">
                  <a:srgbClr val="D5A6DE"/>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userDrawn="1"/>
          </p:nvSpPr>
          <p:spPr bwMode="auto">
            <a:xfrm>
              <a:off x="3123775" y="848115"/>
              <a:ext cx="1541786" cy="1334033"/>
            </a:xfrm>
            <a:custGeom>
              <a:avLst/>
              <a:gdLst>
                <a:gd name="T0" fmla="*/ 360188 w 1440753"/>
                <a:gd name="T1" fmla="*/ 1246314 h 1246314"/>
                <a:gd name="T2" fmla="*/ 0 w 1440753"/>
                <a:gd name="T3" fmla="*/ 621563 h 1246314"/>
                <a:gd name="T4" fmla="*/ 360188 w 1440753"/>
                <a:gd name="T5" fmla="*/ 0 h 1246314"/>
                <a:gd name="T6" fmla="*/ 1080565 w 1440753"/>
                <a:gd name="T7" fmla="*/ 0 h 1246314"/>
                <a:gd name="T8" fmla="*/ 1440753 w 1440753"/>
                <a:gd name="T9" fmla="*/ 621563 h 1246314"/>
                <a:gd name="T10" fmla="*/ 1080565 w 1440753"/>
                <a:gd name="T11" fmla="*/ 1246314 h 1246314"/>
                <a:gd name="T12" fmla="*/ 360188 w 1440753"/>
                <a:gd name="T13" fmla="*/ 1246314 h 1246314"/>
              </a:gdLst>
              <a:ahLst/>
              <a:cxnLst>
                <a:cxn ang="0">
                  <a:pos x="T0" y="T1"/>
                </a:cxn>
                <a:cxn ang="0">
                  <a:pos x="T2" y="T3"/>
                </a:cxn>
                <a:cxn ang="0">
                  <a:pos x="T4" y="T5"/>
                </a:cxn>
                <a:cxn ang="0">
                  <a:pos x="T6" y="T7"/>
                </a:cxn>
                <a:cxn ang="0">
                  <a:pos x="T8" y="T9"/>
                </a:cxn>
                <a:cxn ang="0">
                  <a:pos x="T10" y="T11"/>
                </a:cxn>
                <a:cxn ang="0">
                  <a:pos x="T12" y="T13"/>
                </a:cxn>
              </a:cxnLst>
              <a:rect l="0" t="0" r="r" b="b"/>
              <a:pathLst>
                <a:path w="1440753" h="1246314">
                  <a:moveTo>
                    <a:pt x="360188" y="1246314"/>
                  </a:moveTo>
                  <a:lnTo>
                    <a:pt x="0" y="621563"/>
                  </a:lnTo>
                  <a:lnTo>
                    <a:pt x="360188" y="0"/>
                  </a:lnTo>
                  <a:lnTo>
                    <a:pt x="1080565" y="0"/>
                  </a:lnTo>
                  <a:lnTo>
                    <a:pt x="1440753" y="621563"/>
                  </a:lnTo>
                  <a:lnTo>
                    <a:pt x="1080565" y="1246314"/>
                  </a:lnTo>
                  <a:lnTo>
                    <a:pt x="360188" y="1246314"/>
                  </a:lnTo>
                  <a:close/>
                </a:path>
              </a:pathLst>
            </a:custGeom>
            <a:gradFill rotWithShape="1">
              <a:gsLst>
                <a:gs pos="0">
                  <a:srgbClr val="0070C0"/>
                </a:gs>
                <a:gs pos="100000">
                  <a:srgbClr val="51BFE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p:cNvSpPr>
            <p:nvPr userDrawn="1"/>
          </p:nvSpPr>
          <p:spPr bwMode="auto">
            <a:xfrm>
              <a:off x="3253393" y="5464345"/>
              <a:ext cx="1272314" cy="1098615"/>
            </a:xfrm>
            <a:custGeom>
              <a:avLst/>
              <a:gdLst>
                <a:gd name="T0" fmla="*/ 296438 w 1188940"/>
                <a:gd name="T1" fmla="*/ 1026376 h 1026376"/>
                <a:gd name="T2" fmla="*/ 0 w 1188940"/>
                <a:gd name="T3" fmla="*/ 513188 h 1026376"/>
                <a:gd name="T4" fmla="*/ 296438 w 1188940"/>
                <a:gd name="T5" fmla="*/ 0 h 1026376"/>
                <a:gd name="T6" fmla="*/ 892502 w 1188940"/>
                <a:gd name="T7" fmla="*/ 0 h 1026376"/>
                <a:gd name="T8" fmla="*/ 1188940 w 1188940"/>
                <a:gd name="T9" fmla="*/ 513188 h 1026376"/>
                <a:gd name="T10" fmla="*/ 892502 w 1188940"/>
                <a:gd name="T11" fmla="*/ 1026376 h 1026376"/>
                <a:gd name="T12" fmla="*/ 296438 w 1188940"/>
                <a:gd name="T13" fmla="*/ 1026376 h 1026376"/>
              </a:gdLst>
              <a:ahLst/>
              <a:cxnLst>
                <a:cxn ang="0">
                  <a:pos x="T0" y="T1"/>
                </a:cxn>
                <a:cxn ang="0">
                  <a:pos x="T2" y="T3"/>
                </a:cxn>
                <a:cxn ang="0">
                  <a:pos x="T4" y="T5"/>
                </a:cxn>
                <a:cxn ang="0">
                  <a:pos x="T6" y="T7"/>
                </a:cxn>
                <a:cxn ang="0">
                  <a:pos x="T8" y="T9"/>
                </a:cxn>
                <a:cxn ang="0">
                  <a:pos x="T10" y="T11"/>
                </a:cxn>
                <a:cxn ang="0">
                  <a:pos x="T12" y="T13"/>
                </a:cxn>
              </a:cxnLst>
              <a:rect l="0" t="0" r="r" b="b"/>
              <a:pathLst>
                <a:path w="1188940" h="1026376">
                  <a:moveTo>
                    <a:pt x="296438" y="1026376"/>
                  </a:moveTo>
                  <a:lnTo>
                    <a:pt x="0" y="513188"/>
                  </a:lnTo>
                  <a:lnTo>
                    <a:pt x="296438" y="0"/>
                  </a:lnTo>
                  <a:lnTo>
                    <a:pt x="892502" y="0"/>
                  </a:lnTo>
                  <a:lnTo>
                    <a:pt x="1188940" y="513188"/>
                  </a:lnTo>
                  <a:lnTo>
                    <a:pt x="892502" y="1026376"/>
                  </a:lnTo>
                  <a:lnTo>
                    <a:pt x="296438" y="1026376"/>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noEditPoints="1"/>
            </p:cNvSpPr>
            <p:nvPr userDrawn="1"/>
          </p:nvSpPr>
          <p:spPr bwMode="auto">
            <a:xfrm>
              <a:off x="2523433" y="851525"/>
              <a:ext cx="712906" cy="617545"/>
            </a:xfrm>
            <a:custGeom>
              <a:avLst/>
              <a:gdLst>
                <a:gd name="T0" fmla="*/ 500439 w 666189"/>
                <a:gd name="T1" fmla="*/ 0 h 576938"/>
                <a:gd name="T2" fmla="*/ 165751 w 666189"/>
                <a:gd name="T3" fmla="*/ 0 h 576938"/>
                <a:gd name="T4" fmla="*/ 0 w 666189"/>
                <a:gd name="T5" fmla="*/ 290063 h 576938"/>
                <a:gd name="T6" fmla="*/ 165751 w 666189"/>
                <a:gd name="T7" fmla="*/ 576938 h 576938"/>
                <a:gd name="T8" fmla="*/ 500439 w 666189"/>
                <a:gd name="T9" fmla="*/ 576938 h 576938"/>
                <a:gd name="T10" fmla="*/ 666189 w 666189"/>
                <a:gd name="T11" fmla="*/ 290063 h 576938"/>
                <a:gd name="T12" fmla="*/ 500439 w 666189"/>
                <a:gd name="T13" fmla="*/ 0 h 576938"/>
                <a:gd name="T14" fmla="*/ 443064 w 666189"/>
                <a:gd name="T15" fmla="*/ 478126 h 576938"/>
                <a:gd name="T16" fmla="*/ 223126 w 666189"/>
                <a:gd name="T17" fmla="*/ 478126 h 576938"/>
                <a:gd name="T18" fmla="*/ 114750 w 666189"/>
                <a:gd name="T19" fmla="*/ 290063 h 576938"/>
                <a:gd name="T20" fmla="*/ 223126 w 666189"/>
                <a:gd name="T21" fmla="*/ 98813 h 576938"/>
                <a:gd name="T22" fmla="*/ 443064 w 666189"/>
                <a:gd name="T23" fmla="*/ 98813 h 576938"/>
                <a:gd name="T24" fmla="*/ 551439 w 666189"/>
                <a:gd name="T25" fmla="*/ 290063 h 576938"/>
                <a:gd name="T26" fmla="*/ 443064 w 666189"/>
                <a:gd name="T27" fmla="*/ 478126 h 57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6189" h="576938">
                  <a:moveTo>
                    <a:pt x="500439" y="0"/>
                  </a:moveTo>
                  <a:lnTo>
                    <a:pt x="165751" y="0"/>
                  </a:lnTo>
                  <a:lnTo>
                    <a:pt x="0" y="290063"/>
                  </a:lnTo>
                  <a:lnTo>
                    <a:pt x="165751" y="576938"/>
                  </a:lnTo>
                  <a:lnTo>
                    <a:pt x="500439" y="576938"/>
                  </a:lnTo>
                  <a:lnTo>
                    <a:pt x="666189" y="290063"/>
                  </a:lnTo>
                  <a:lnTo>
                    <a:pt x="500439" y="0"/>
                  </a:lnTo>
                  <a:close/>
                  <a:moveTo>
                    <a:pt x="443064" y="478126"/>
                  </a:moveTo>
                  <a:lnTo>
                    <a:pt x="223126" y="478126"/>
                  </a:lnTo>
                  <a:lnTo>
                    <a:pt x="114750" y="290063"/>
                  </a:lnTo>
                  <a:lnTo>
                    <a:pt x="223126" y="98813"/>
                  </a:lnTo>
                  <a:lnTo>
                    <a:pt x="443064" y="98813"/>
                  </a:lnTo>
                  <a:lnTo>
                    <a:pt x="551439" y="290063"/>
                  </a:lnTo>
                  <a:lnTo>
                    <a:pt x="443064" y="478126"/>
                  </a:lnTo>
                  <a:close/>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noEditPoints="1"/>
            </p:cNvSpPr>
            <p:nvPr userDrawn="1"/>
          </p:nvSpPr>
          <p:spPr bwMode="auto">
            <a:xfrm>
              <a:off x="4334691" y="302218"/>
              <a:ext cx="1111995" cy="962141"/>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rgbClr val="A2C767"/>
                </a:gs>
                <a:gs pos="100000">
                  <a:srgbClr val="D2ECB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4"/>
            <p:cNvSpPr>
              <a:spLocks noEditPoints="1"/>
            </p:cNvSpPr>
            <p:nvPr/>
          </p:nvSpPr>
          <p:spPr bwMode="auto">
            <a:xfrm>
              <a:off x="1605866" y="4601147"/>
              <a:ext cx="600341" cy="320714"/>
            </a:xfrm>
            <a:custGeom>
              <a:avLst/>
              <a:gdLst>
                <a:gd name="T0" fmla="*/ 97 w 176"/>
                <a:gd name="T1" fmla="*/ 94 h 94"/>
                <a:gd name="T2" fmla="*/ 176 w 176"/>
                <a:gd name="T3" fmla="*/ 47 h 94"/>
                <a:gd name="T4" fmla="*/ 97 w 176"/>
                <a:gd name="T5" fmla="*/ 0 h 94"/>
                <a:gd name="T6" fmla="*/ 97 w 176"/>
                <a:gd name="T7" fmla="*/ 28 h 94"/>
                <a:gd name="T8" fmla="*/ 0 w 176"/>
                <a:gd name="T9" fmla="*/ 28 h 94"/>
                <a:gd name="T10" fmla="*/ 0 w 176"/>
                <a:gd name="T11" fmla="*/ 66 h 94"/>
                <a:gd name="T12" fmla="*/ 97 w 176"/>
                <a:gd name="T13" fmla="*/ 66 h 94"/>
                <a:gd name="T14" fmla="*/ 97 w 176"/>
                <a:gd name="T15" fmla="*/ 94 h 94"/>
                <a:gd name="T16" fmla="*/ 12 w 176"/>
                <a:gd name="T17" fmla="*/ 55 h 94"/>
                <a:gd name="T18" fmla="*/ 12 w 176"/>
                <a:gd name="T19" fmla="*/ 39 h 94"/>
                <a:gd name="T20" fmla="*/ 109 w 176"/>
                <a:gd name="T21" fmla="*/ 39 h 94"/>
                <a:gd name="T22" fmla="*/ 109 w 176"/>
                <a:gd name="T23" fmla="*/ 21 h 94"/>
                <a:gd name="T24" fmla="*/ 153 w 176"/>
                <a:gd name="T25" fmla="*/ 47 h 94"/>
                <a:gd name="T26" fmla="*/ 109 w 176"/>
                <a:gd name="T27" fmla="*/ 73 h 94"/>
                <a:gd name="T28" fmla="*/ 109 w 176"/>
                <a:gd name="T29" fmla="*/ 55 h 94"/>
                <a:gd name="T30" fmla="*/ 12 w 176"/>
                <a:gd name="T31"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94">
                  <a:moveTo>
                    <a:pt x="97" y="94"/>
                  </a:moveTo>
                  <a:cubicBezTo>
                    <a:pt x="176" y="47"/>
                    <a:pt x="176" y="47"/>
                    <a:pt x="176" y="47"/>
                  </a:cubicBezTo>
                  <a:cubicBezTo>
                    <a:pt x="97" y="0"/>
                    <a:pt x="97" y="0"/>
                    <a:pt x="97" y="0"/>
                  </a:cubicBezTo>
                  <a:cubicBezTo>
                    <a:pt x="97" y="0"/>
                    <a:pt x="97" y="21"/>
                    <a:pt x="97" y="28"/>
                  </a:cubicBezTo>
                  <a:cubicBezTo>
                    <a:pt x="86" y="28"/>
                    <a:pt x="0" y="28"/>
                    <a:pt x="0" y="28"/>
                  </a:cubicBezTo>
                  <a:cubicBezTo>
                    <a:pt x="0" y="66"/>
                    <a:pt x="0" y="66"/>
                    <a:pt x="0" y="66"/>
                  </a:cubicBezTo>
                  <a:cubicBezTo>
                    <a:pt x="0" y="66"/>
                    <a:pt x="86" y="66"/>
                    <a:pt x="97" y="66"/>
                  </a:cubicBezTo>
                  <a:cubicBezTo>
                    <a:pt x="97" y="73"/>
                    <a:pt x="97" y="94"/>
                    <a:pt x="97" y="94"/>
                  </a:cubicBezTo>
                  <a:close/>
                  <a:moveTo>
                    <a:pt x="12" y="55"/>
                  </a:moveTo>
                  <a:cubicBezTo>
                    <a:pt x="12" y="49"/>
                    <a:pt x="12" y="45"/>
                    <a:pt x="12" y="39"/>
                  </a:cubicBezTo>
                  <a:cubicBezTo>
                    <a:pt x="22" y="39"/>
                    <a:pt x="109" y="39"/>
                    <a:pt x="109" y="39"/>
                  </a:cubicBezTo>
                  <a:cubicBezTo>
                    <a:pt x="109" y="39"/>
                    <a:pt x="109" y="27"/>
                    <a:pt x="109" y="21"/>
                  </a:cubicBezTo>
                  <a:cubicBezTo>
                    <a:pt x="119" y="27"/>
                    <a:pt x="143" y="41"/>
                    <a:pt x="153" y="47"/>
                  </a:cubicBezTo>
                  <a:cubicBezTo>
                    <a:pt x="143" y="53"/>
                    <a:pt x="119" y="67"/>
                    <a:pt x="109" y="73"/>
                  </a:cubicBezTo>
                  <a:cubicBezTo>
                    <a:pt x="109" y="67"/>
                    <a:pt x="109" y="55"/>
                    <a:pt x="109" y="55"/>
                  </a:cubicBezTo>
                  <a:cubicBezTo>
                    <a:pt x="109" y="55"/>
                    <a:pt x="22" y="55"/>
                    <a:pt x="12" y="55"/>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5"/>
            <p:cNvSpPr>
              <a:spLocks noEditPoints="1"/>
            </p:cNvSpPr>
            <p:nvPr/>
          </p:nvSpPr>
          <p:spPr bwMode="auto">
            <a:xfrm>
              <a:off x="1189722" y="4788799"/>
              <a:ext cx="689028" cy="365068"/>
            </a:xfrm>
            <a:custGeom>
              <a:avLst/>
              <a:gdLst>
                <a:gd name="T0" fmla="*/ 91 w 202"/>
                <a:gd name="T1" fmla="*/ 75 h 107"/>
                <a:gd name="T2" fmla="*/ 202 w 202"/>
                <a:gd name="T3" fmla="*/ 75 h 107"/>
                <a:gd name="T4" fmla="*/ 202 w 202"/>
                <a:gd name="T5" fmla="*/ 31 h 107"/>
                <a:gd name="T6" fmla="*/ 91 w 202"/>
                <a:gd name="T7" fmla="*/ 31 h 107"/>
                <a:gd name="T8" fmla="*/ 91 w 202"/>
                <a:gd name="T9" fmla="*/ 0 h 107"/>
                <a:gd name="T10" fmla="*/ 0 w 202"/>
                <a:gd name="T11" fmla="*/ 53 h 107"/>
                <a:gd name="T12" fmla="*/ 91 w 202"/>
                <a:gd name="T13" fmla="*/ 107 h 107"/>
                <a:gd name="T14" fmla="*/ 91 w 202"/>
                <a:gd name="T15" fmla="*/ 75 h 107"/>
                <a:gd name="T16" fmla="*/ 78 w 202"/>
                <a:gd name="T17" fmla="*/ 62 h 107"/>
                <a:gd name="T18" fmla="*/ 78 w 202"/>
                <a:gd name="T19" fmla="*/ 83 h 107"/>
                <a:gd name="T20" fmla="*/ 27 w 202"/>
                <a:gd name="T21" fmla="*/ 53 h 107"/>
                <a:gd name="T22" fmla="*/ 78 w 202"/>
                <a:gd name="T23" fmla="*/ 23 h 107"/>
                <a:gd name="T24" fmla="*/ 78 w 202"/>
                <a:gd name="T25" fmla="*/ 45 h 107"/>
                <a:gd name="T26" fmla="*/ 188 w 202"/>
                <a:gd name="T27" fmla="*/ 45 h 107"/>
                <a:gd name="T28" fmla="*/ 188 w 202"/>
                <a:gd name="T29" fmla="*/ 62 h 107"/>
                <a:gd name="T30" fmla="*/ 78 w 202"/>
                <a:gd name="T31"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07">
                  <a:moveTo>
                    <a:pt x="91" y="75"/>
                  </a:moveTo>
                  <a:cubicBezTo>
                    <a:pt x="103" y="75"/>
                    <a:pt x="202" y="75"/>
                    <a:pt x="202" y="75"/>
                  </a:cubicBezTo>
                  <a:cubicBezTo>
                    <a:pt x="202" y="31"/>
                    <a:pt x="202" y="31"/>
                    <a:pt x="202" y="31"/>
                  </a:cubicBezTo>
                  <a:cubicBezTo>
                    <a:pt x="202" y="31"/>
                    <a:pt x="103" y="31"/>
                    <a:pt x="91" y="31"/>
                  </a:cubicBezTo>
                  <a:cubicBezTo>
                    <a:pt x="91" y="24"/>
                    <a:pt x="91" y="0"/>
                    <a:pt x="91" y="0"/>
                  </a:cubicBezTo>
                  <a:cubicBezTo>
                    <a:pt x="0" y="53"/>
                    <a:pt x="0" y="53"/>
                    <a:pt x="0" y="53"/>
                  </a:cubicBezTo>
                  <a:cubicBezTo>
                    <a:pt x="91" y="107"/>
                    <a:pt x="91" y="107"/>
                    <a:pt x="91" y="107"/>
                  </a:cubicBezTo>
                  <a:cubicBezTo>
                    <a:pt x="91" y="107"/>
                    <a:pt x="91" y="83"/>
                    <a:pt x="91" y="75"/>
                  </a:cubicBezTo>
                  <a:close/>
                  <a:moveTo>
                    <a:pt x="78" y="62"/>
                  </a:moveTo>
                  <a:cubicBezTo>
                    <a:pt x="78" y="62"/>
                    <a:pt x="78" y="76"/>
                    <a:pt x="78" y="83"/>
                  </a:cubicBezTo>
                  <a:cubicBezTo>
                    <a:pt x="65" y="76"/>
                    <a:pt x="39" y="60"/>
                    <a:pt x="27" y="53"/>
                  </a:cubicBezTo>
                  <a:cubicBezTo>
                    <a:pt x="39" y="46"/>
                    <a:pt x="65" y="31"/>
                    <a:pt x="78" y="23"/>
                  </a:cubicBezTo>
                  <a:cubicBezTo>
                    <a:pt x="78" y="30"/>
                    <a:pt x="78" y="45"/>
                    <a:pt x="78" y="45"/>
                  </a:cubicBezTo>
                  <a:cubicBezTo>
                    <a:pt x="78" y="45"/>
                    <a:pt x="177" y="45"/>
                    <a:pt x="188" y="45"/>
                  </a:cubicBezTo>
                  <a:cubicBezTo>
                    <a:pt x="188" y="50"/>
                    <a:pt x="188" y="56"/>
                    <a:pt x="188" y="62"/>
                  </a:cubicBezTo>
                  <a:cubicBezTo>
                    <a:pt x="177" y="62"/>
                    <a:pt x="78" y="62"/>
                    <a:pt x="78" y="62"/>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noEditPoints="1"/>
            </p:cNvSpPr>
            <p:nvPr/>
          </p:nvSpPr>
          <p:spPr bwMode="auto">
            <a:xfrm>
              <a:off x="3345493" y="4178079"/>
              <a:ext cx="436612" cy="436716"/>
            </a:xfrm>
            <a:custGeom>
              <a:avLst/>
              <a:gdLst>
                <a:gd name="T0" fmla="*/ 0 w 128"/>
                <a:gd name="T1" fmla="*/ 64 h 128"/>
                <a:gd name="T2" fmla="*/ 128 w 128"/>
                <a:gd name="T3" fmla="*/ 64 h 128"/>
                <a:gd name="T4" fmla="*/ 8 w 128"/>
                <a:gd name="T5" fmla="*/ 68 h 128"/>
                <a:gd name="T6" fmla="*/ 30 w 128"/>
                <a:gd name="T7" fmla="*/ 87 h 128"/>
                <a:gd name="T8" fmla="*/ 8 w 128"/>
                <a:gd name="T9" fmla="*/ 68 h 128"/>
                <a:gd name="T10" fmla="*/ 68 w 128"/>
                <a:gd name="T11" fmla="*/ 9 h 128"/>
                <a:gd name="T12" fmla="*/ 68 w 128"/>
                <a:gd name="T13" fmla="*/ 32 h 128"/>
                <a:gd name="T14" fmla="*/ 92 w 128"/>
                <a:gd name="T15" fmla="*/ 60 h 128"/>
                <a:gd name="T16" fmla="*/ 68 w 128"/>
                <a:gd name="T17" fmla="*/ 40 h 128"/>
                <a:gd name="T18" fmla="*/ 60 w 128"/>
                <a:gd name="T19" fmla="*/ 9 h 128"/>
                <a:gd name="T20" fmla="*/ 41 w 128"/>
                <a:gd name="T21" fmla="*/ 32 h 128"/>
                <a:gd name="T22" fmla="*/ 60 w 128"/>
                <a:gd name="T23" fmla="*/ 40 h 128"/>
                <a:gd name="T24" fmla="*/ 36 w 128"/>
                <a:gd name="T25" fmla="*/ 60 h 128"/>
                <a:gd name="T26" fmla="*/ 60 w 128"/>
                <a:gd name="T27" fmla="*/ 40 h 128"/>
                <a:gd name="T28" fmla="*/ 8 w 128"/>
                <a:gd name="T29" fmla="*/ 60 h 128"/>
                <a:gd name="T30" fmla="*/ 31 w 128"/>
                <a:gd name="T31" fmla="*/ 40 h 128"/>
                <a:gd name="T32" fmla="*/ 36 w 128"/>
                <a:gd name="T33" fmla="*/ 68 h 128"/>
                <a:gd name="T34" fmla="*/ 60 w 128"/>
                <a:gd name="T35" fmla="*/ 87 h 128"/>
                <a:gd name="T36" fmla="*/ 36 w 128"/>
                <a:gd name="T37" fmla="*/ 68 h 128"/>
                <a:gd name="T38" fmla="*/ 60 w 128"/>
                <a:gd name="T39" fmla="*/ 119 h 128"/>
                <a:gd name="T40" fmla="*/ 60 w 128"/>
                <a:gd name="T41" fmla="*/ 95 h 128"/>
                <a:gd name="T42" fmla="*/ 68 w 128"/>
                <a:gd name="T43" fmla="*/ 95 h 128"/>
                <a:gd name="T44" fmla="*/ 68 w 128"/>
                <a:gd name="T45" fmla="*/ 119 h 128"/>
                <a:gd name="T46" fmla="*/ 68 w 128"/>
                <a:gd name="T47" fmla="*/ 68 h 128"/>
                <a:gd name="T48" fmla="*/ 89 w 128"/>
                <a:gd name="T49" fmla="*/ 87 h 128"/>
                <a:gd name="T50" fmla="*/ 99 w 128"/>
                <a:gd name="T51" fmla="*/ 68 h 128"/>
                <a:gd name="T52" fmla="*/ 115 w 128"/>
                <a:gd name="T53" fmla="*/ 87 h 128"/>
                <a:gd name="T54" fmla="*/ 99 w 128"/>
                <a:gd name="T55" fmla="*/ 68 h 128"/>
                <a:gd name="T56" fmla="*/ 97 w 128"/>
                <a:gd name="T57" fmla="*/ 40 h 128"/>
                <a:gd name="T58" fmla="*/ 120 w 128"/>
                <a:gd name="T59" fmla="*/ 60 h 128"/>
                <a:gd name="T60" fmla="*/ 110 w 128"/>
                <a:gd name="T61" fmla="*/ 32 h 128"/>
                <a:gd name="T62" fmla="*/ 85 w 128"/>
                <a:gd name="T63" fmla="*/ 12 h 128"/>
                <a:gd name="T64" fmla="*/ 43 w 128"/>
                <a:gd name="T65" fmla="*/ 12 h 128"/>
                <a:gd name="T66" fmla="*/ 18 w 128"/>
                <a:gd name="T67" fmla="*/ 32 h 128"/>
                <a:gd name="T68" fmla="*/ 17 w 128"/>
                <a:gd name="T69" fmla="*/ 95 h 128"/>
                <a:gd name="T70" fmla="*/ 43 w 128"/>
                <a:gd name="T71" fmla="*/ 116 h 128"/>
                <a:gd name="T72" fmla="*/ 85 w 128"/>
                <a:gd name="T73" fmla="*/ 116 h 128"/>
                <a:gd name="T74" fmla="*/ 110 w 128"/>
                <a:gd name="T75"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8" y="68"/>
                  </a:moveTo>
                  <a:cubicBezTo>
                    <a:pt x="28" y="68"/>
                    <a:pt x="28" y="68"/>
                    <a:pt x="28" y="68"/>
                  </a:cubicBezTo>
                  <a:cubicBezTo>
                    <a:pt x="28" y="75"/>
                    <a:pt x="29" y="81"/>
                    <a:pt x="30" y="87"/>
                  </a:cubicBezTo>
                  <a:cubicBezTo>
                    <a:pt x="13" y="87"/>
                    <a:pt x="13" y="87"/>
                    <a:pt x="13" y="87"/>
                  </a:cubicBezTo>
                  <a:cubicBezTo>
                    <a:pt x="10" y="81"/>
                    <a:pt x="9" y="75"/>
                    <a:pt x="8" y="68"/>
                  </a:cubicBezTo>
                  <a:close/>
                  <a:moveTo>
                    <a:pt x="68" y="32"/>
                  </a:moveTo>
                  <a:cubicBezTo>
                    <a:pt x="68" y="9"/>
                    <a:pt x="68" y="9"/>
                    <a:pt x="68" y="9"/>
                  </a:cubicBezTo>
                  <a:cubicBezTo>
                    <a:pt x="75" y="11"/>
                    <a:pt x="82" y="20"/>
                    <a:pt x="86" y="32"/>
                  </a:cubicBezTo>
                  <a:lnTo>
                    <a:pt x="68" y="32"/>
                  </a:lnTo>
                  <a:close/>
                  <a:moveTo>
                    <a:pt x="89" y="40"/>
                  </a:moveTo>
                  <a:cubicBezTo>
                    <a:pt x="90" y="46"/>
                    <a:pt x="91" y="53"/>
                    <a:pt x="92" y="60"/>
                  </a:cubicBezTo>
                  <a:cubicBezTo>
                    <a:pt x="68" y="60"/>
                    <a:pt x="68" y="60"/>
                    <a:pt x="68" y="60"/>
                  </a:cubicBezTo>
                  <a:cubicBezTo>
                    <a:pt x="68" y="40"/>
                    <a:pt x="68" y="40"/>
                    <a:pt x="68" y="40"/>
                  </a:cubicBezTo>
                  <a:lnTo>
                    <a:pt x="89" y="40"/>
                  </a:lnTo>
                  <a:close/>
                  <a:moveTo>
                    <a:pt x="60" y="9"/>
                  </a:moveTo>
                  <a:cubicBezTo>
                    <a:pt x="60" y="32"/>
                    <a:pt x="60" y="32"/>
                    <a:pt x="60" y="32"/>
                  </a:cubicBezTo>
                  <a:cubicBezTo>
                    <a:pt x="41" y="32"/>
                    <a:pt x="41" y="32"/>
                    <a:pt x="41" y="32"/>
                  </a:cubicBezTo>
                  <a:cubicBezTo>
                    <a:pt x="46" y="20"/>
                    <a:pt x="52" y="11"/>
                    <a:pt x="60" y="9"/>
                  </a:cubicBezTo>
                  <a:close/>
                  <a:moveTo>
                    <a:pt x="60" y="40"/>
                  </a:moveTo>
                  <a:cubicBezTo>
                    <a:pt x="60" y="60"/>
                    <a:pt x="60" y="60"/>
                    <a:pt x="60" y="60"/>
                  </a:cubicBezTo>
                  <a:cubicBezTo>
                    <a:pt x="36" y="60"/>
                    <a:pt x="36" y="60"/>
                    <a:pt x="36" y="60"/>
                  </a:cubicBezTo>
                  <a:cubicBezTo>
                    <a:pt x="36" y="53"/>
                    <a:pt x="37" y="46"/>
                    <a:pt x="39" y="40"/>
                  </a:cubicBezTo>
                  <a:lnTo>
                    <a:pt x="60" y="40"/>
                  </a:lnTo>
                  <a:close/>
                  <a:moveTo>
                    <a:pt x="28" y="60"/>
                  </a:moveTo>
                  <a:cubicBezTo>
                    <a:pt x="8" y="60"/>
                    <a:pt x="8" y="60"/>
                    <a:pt x="8" y="60"/>
                  </a:cubicBezTo>
                  <a:cubicBezTo>
                    <a:pt x="9" y="53"/>
                    <a:pt x="10" y="46"/>
                    <a:pt x="13" y="40"/>
                  </a:cubicBezTo>
                  <a:cubicBezTo>
                    <a:pt x="31" y="40"/>
                    <a:pt x="31" y="40"/>
                    <a:pt x="31" y="40"/>
                  </a:cubicBezTo>
                  <a:cubicBezTo>
                    <a:pt x="29" y="46"/>
                    <a:pt x="28" y="53"/>
                    <a:pt x="28" y="60"/>
                  </a:cubicBezTo>
                  <a:close/>
                  <a:moveTo>
                    <a:pt x="36" y="68"/>
                  </a:moveTo>
                  <a:cubicBezTo>
                    <a:pt x="60" y="68"/>
                    <a:pt x="60" y="68"/>
                    <a:pt x="60" y="68"/>
                  </a:cubicBezTo>
                  <a:cubicBezTo>
                    <a:pt x="60" y="87"/>
                    <a:pt x="60" y="87"/>
                    <a:pt x="60" y="87"/>
                  </a:cubicBezTo>
                  <a:cubicBezTo>
                    <a:pt x="39" y="87"/>
                    <a:pt x="39" y="87"/>
                    <a:pt x="39" y="87"/>
                  </a:cubicBezTo>
                  <a:cubicBezTo>
                    <a:pt x="37" y="81"/>
                    <a:pt x="36" y="75"/>
                    <a:pt x="36" y="68"/>
                  </a:cubicBezTo>
                  <a:close/>
                  <a:moveTo>
                    <a:pt x="60" y="95"/>
                  </a:moveTo>
                  <a:cubicBezTo>
                    <a:pt x="60" y="119"/>
                    <a:pt x="60" y="119"/>
                    <a:pt x="60" y="119"/>
                  </a:cubicBezTo>
                  <a:cubicBezTo>
                    <a:pt x="52" y="117"/>
                    <a:pt x="45" y="108"/>
                    <a:pt x="41" y="95"/>
                  </a:cubicBezTo>
                  <a:lnTo>
                    <a:pt x="60" y="95"/>
                  </a:lnTo>
                  <a:close/>
                  <a:moveTo>
                    <a:pt x="68" y="119"/>
                  </a:moveTo>
                  <a:cubicBezTo>
                    <a:pt x="68" y="95"/>
                    <a:pt x="68" y="95"/>
                    <a:pt x="68" y="95"/>
                  </a:cubicBezTo>
                  <a:cubicBezTo>
                    <a:pt x="87" y="95"/>
                    <a:pt x="87" y="95"/>
                    <a:pt x="87" y="95"/>
                  </a:cubicBezTo>
                  <a:cubicBezTo>
                    <a:pt x="82" y="108"/>
                    <a:pt x="76" y="117"/>
                    <a:pt x="68" y="119"/>
                  </a:cubicBezTo>
                  <a:close/>
                  <a:moveTo>
                    <a:pt x="68" y="87"/>
                  </a:moveTo>
                  <a:cubicBezTo>
                    <a:pt x="68" y="68"/>
                    <a:pt x="68" y="68"/>
                    <a:pt x="68" y="68"/>
                  </a:cubicBezTo>
                  <a:cubicBezTo>
                    <a:pt x="92" y="68"/>
                    <a:pt x="92" y="68"/>
                    <a:pt x="92" y="68"/>
                  </a:cubicBezTo>
                  <a:cubicBezTo>
                    <a:pt x="91" y="75"/>
                    <a:pt x="90" y="81"/>
                    <a:pt x="89" y="87"/>
                  </a:cubicBezTo>
                  <a:lnTo>
                    <a:pt x="68" y="87"/>
                  </a:lnTo>
                  <a:close/>
                  <a:moveTo>
                    <a:pt x="99" y="68"/>
                  </a:moveTo>
                  <a:cubicBezTo>
                    <a:pt x="120" y="68"/>
                    <a:pt x="120" y="68"/>
                    <a:pt x="120" y="68"/>
                  </a:cubicBezTo>
                  <a:cubicBezTo>
                    <a:pt x="119" y="75"/>
                    <a:pt x="117" y="81"/>
                    <a:pt x="115" y="87"/>
                  </a:cubicBezTo>
                  <a:cubicBezTo>
                    <a:pt x="97" y="87"/>
                    <a:pt x="97" y="87"/>
                    <a:pt x="97" y="87"/>
                  </a:cubicBezTo>
                  <a:cubicBezTo>
                    <a:pt x="98" y="81"/>
                    <a:pt x="99" y="75"/>
                    <a:pt x="99" y="68"/>
                  </a:cubicBezTo>
                  <a:close/>
                  <a:moveTo>
                    <a:pt x="99" y="60"/>
                  </a:moveTo>
                  <a:cubicBezTo>
                    <a:pt x="99" y="53"/>
                    <a:pt x="98" y="46"/>
                    <a:pt x="97" y="40"/>
                  </a:cubicBezTo>
                  <a:cubicBezTo>
                    <a:pt x="114" y="40"/>
                    <a:pt x="114" y="40"/>
                    <a:pt x="114" y="40"/>
                  </a:cubicBezTo>
                  <a:cubicBezTo>
                    <a:pt x="117" y="46"/>
                    <a:pt x="119" y="53"/>
                    <a:pt x="120" y="60"/>
                  </a:cubicBezTo>
                  <a:lnTo>
                    <a:pt x="99" y="60"/>
                  </a:lnTo>
                  <a:close/>
                  <a:moveTo>
                    <a:pt x="110" y="32"/>
                  </a:moveTo>
                  <a:cubicBezTo>
                    <a:pt x="95" y="32"/>
                    <a:pt x="95" y="32"/>
                    <a:pt x="95" y="32"/>
                  </a:cubicBezTo>
                  <a:cubicBezTo>
                    <a:pt x="92" y="24"/>
                    <a:pt x="89" y="17"/>
                    <a:pt x="85" y="12"/>
                  </a:cubicBezTo>
                  <a:cubicBezTo>
                    <a:pt x="95" y="16"/>
                    <a:pt x="103" y="23"/>
                    <a:pt x="110" y="32"/>
                  </a:cubicBezTo>
                  <a:close/>
                  <a:moveTo>
                    <a:pt x="43" y="12"/>
                  </a:moveTo>
                  <a:cubicBezTo>
                    <a:pt x="39" y="17"/>
                    <a:pt x="35" y="24"/>
                    <a:pt x="33" y="32"/>
                  </a:cubicBezTo>
                  <a:cubicBezTo>
                    <a:pt x="18" y="32"/>
                    <a:pt x="18" y="32"/>
                    <a:pt x="18" y="32"/>
                  </a:cubicBezTo>
                  <a:cubicBezTo>
                    <a:pt x="24" y="23"/>
                    <a:pt x="33" y="16"/>
                    <a:pt x="43" y="12"/>
                  </a:cubicBezTo>
                  <a:close/>
                  <a:moveTo>
                    <a:pt x="17" y="95"/>
                  </a:moveTo>
                  <a:cubicBezTo>
                    <a:pt x="32" y="95"/>
                    <a:pt x="32" y="95"/>
                    <a:pt x="32" y="95"/>
                  </a:cubicBezTo>
                  <a:cubicBezTo>
                    <a:pt x="35" y="103"/>
                    <a:pt x="39" y="110"/>
                    <a:pt x="43" y="116"/>
                  </a:cubicBezTo>
                  <a:cubicBezTo>
                    <a:pt x="32" y="112"/>
                    <a:pt x="23" y="104"/>
                    <a:pt x="17" y="95"/>
                  </a:cubicBezTo>
                  <a:close/>
                  <a:moveTo>
                    <a:pt x="85" y="116"/>
                  </a:moveTo>
                  <a:cubicBezTo>
                    <a:pt x="89" y="110"/>
                    <a:pt x="93" y="103"/>
                    <a:pt x="95" y="95"/>
                  </a:cubicBezTo>
                  <a:cubicBezTo>
                    <a:pt x="110" y="95"/>
                    <a:pt x="110" y="95"/>
                    <a:pt x="110" y="95"/>
                  </a:cubicBezTo>
                  <a:cubicBezTo>
                    <a:pt x="104" y="104"/>
                    <a:pt x="95" y="112"/>
                    <a:pt x="85" y="116"/>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p:cNvSpPr>
              <a:spLocks noEditPoints="1"/>
            </p:cNvSpPr>
            <p:nvPr userDrawn="1"/>
          </p:nvSpPr>
          <p:spPr bwMode="auto">
            <a:xfrm>
              <a:off x="469994" y="3837588"/>
              <a:ext cx="1006832" cy="871150"/>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09800"/>
            <a:ext cx="7689583" cy="3505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57200" y="457200"/>
            <a:ext cx="5257800" cy="1051560"/>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a:t>
            </a:r>
          </a:p>
        </p:txBody>
      </p:sp>
      <p:sp>
        <p:nvSpPr>
          <p:cNvPr id="9" name="Subtitle 2"/>
          <p:cNvSpPr>
            <a:spLocks noGrp="1"/>
          </p:cNvSpPr>
          <p:nvPr>
            <p:ph type="subTitle" idx="11" hasCustomPrompt="1"/>
          </p:nvPr>
        </p:nvSpPr>
        <p:spPr>
          <a:xfrm>
            <a:off x="457200" y="1510553"/>
            <a:ext cx="5257800" cy="475488"/>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a:t>
            </a:r>
          </a:p>
        </p:txBody>
      </p:sp>
      <p:cxnSp>
        <p:nvCxnSpPr>
          <p:cNvPr id="25" name="Straight Connector 2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57800" cy="1047926"/>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 and Photo</a:t>
            </a:r>
          </a:p>
        </p:txBody>
      </p:sp>
      <p:sp>
        <p:nvSpPr>
          <p:cNvPr id="3" name="Content Placeholder 2"/>
          <p:cNvSpPr>
            <a:spLocks noGrp="1"/>
          </p:cNvSpPr>
          <p:nvPr>
            <p:ph sz="half" idx="1"/>
          </p:nvPr>
        </p:nvSpPr>
        <p:spPr>
          <a:xfrm>
            <a:off x="762000" y="2209800"/>
            <a:ext cx="4267200" cy="3505200"/>
          </a:xfrm>
        </p:spPr>
        <p:txBody>
          <a:bodyPr>
            <a:normAutofit/>
          </a:bodyPr>
          <a:lstStyle>
            <a:lvl1pPr marL="0" indent="0">
              <a:lnSpc>
                <a:spcPct val="120000"/>
              </a:lnSpc>
              <a:spcBef>
                <a:spcPts val="0"/>
              </a:spcBef>
              <a:buFontTx/>
              <a:buNone/>
              <a:defRPr sz="1600">
                <a:solidFill>
                  <a:schemeClr val="tx2"/>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334000" y="2209800"/>
            <a:ext cx="3176478" cy="3505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457200" y="1505126"/>
            <a:ext cx="5259765" cy="476074"/>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cxnSp>
        <p:nvCxnSpPr>
          <p:cNvPr id="5" name="Straight Connector 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18446939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0019971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24443053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76392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4757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762000" y="1828800"/>
            <a:ext cx="76962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457200"/>
            <a:ext cx="5257800" cy="1060304"/>
          </a:xfrm>
          <a:prstGeom prst="rect">
            <a:avLst/>
          </a:prstGeom>
        </p:spPr>
        <p:txBody>
          <a:bodyPr vert="horz" lIns="91440" tIns="45720" rIns="91440" bIns="45720" rtlCol="0" anchor="t">
            <a:normAutofit/>
          </a:bodyPr>
          <a:lstStyle/>
          <a:p>
            <a:r>
              <a:rPr lang="en-US" dirty="0"/>
              <a:t>Content Page </a:t>
            </a:r>
            <a:br>
              <a:rPr lang="en-US" dirty="0"/>
            </a:br>
            <a:r>
              <a:rPr lang="en-US" dirty="0"/>
              <a:t>with Text</a:t>
            </a:r>
          </a:p>
        </p:txBody>
      </p:sp>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 id="2147483724" r:id="rId7"/>
  </p:sldLayoutIdLst>
  <p:txStyles>
    <p:titleStyle>
      <a:lvl1pPr algn="l" defTabSz="914400" rtl="0" eaLnBrk="1" latinLnBrk="0" hangingPunct="1">
        <a:lnSpc>
          <a:spcPct val="90000"/>
        </a:lnSpc>
        <a:spcBef>
          <a:spcPct val="0"/>
        </a:spcBef>
        <a:buNone/>
        <a:defRPr sz="3600" kern="1200" baseline="0">
          <a:solidFill>
            <a:srgbClr val="51BFE1"/>
          </a:solidFill>
          <a:latin typeface="+mj-lt"/>
          <a:ea typeface="+mj-ea"/>
          <a:cs typeface="+mj-cs"/>
        </a:defRPr>
      </a:lvl1pPr>
    </p:titleStyle>
    <p:bodyStyle>
      <a:lvl1pPr marL="342900" indent="-342900" algn="l" defTabSz="914400" rtl="0" eaLnBrk="1" latinLnBrk="0" hangingPunct="1">
        <a:spcBef>
          <a:spcPct val="20000"/>
        </a:spcBef>
        <a:buClr>
          <a:srgbClr val="51BFE1"/>
        </a:buClr>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Clr>
          <a:srgbClr val="51BFE1"/>
        </a:buClr>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edrigotas@Deloitte.com" TargetMode="External"/><Relationship Id="rId2" Type="http://schemas.openxmlformats.org/officeDocument/2006/relationships/hyperlink" Target="mailto:rrothery@kpmg.com" TargetMode="External"/><Relationship Id="rId1" Type="http://schemas.openxmlformats.org/officeDocument/2006/relationships/slideLayout" Target="../slideLayouts/slideLayout3.xml"/><Relationship Id="rId4" Type="http://schemas.openxmlformats.org/officeDocument/2006/relationships/hyperlink" Target="mailto:primorelos@ebay.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r>
              <a:rPr lang="en-US" dirty="0">
                <a:solidFill>
                  <a:srgbClr val="239FC7"/>
                </a:solidFill>
              </a:rPr>
              <a:t>Update on the New Tax Law</a:t>
            </a:r>
          </a:p>
        </p:txBody>
      </p:sp>
      <p:sp>
        <p:nvSpPr>
          <p:cNvPr id="17" name="Subtitle 16"/>
          <p:cNvSpPr>
            <a:spLocks noGrp="1"/>
          </p:cNvSpPr>
          <p:nvPr>
            <p:ph type="subTitle" idx="1"/>
          </p:nvPr>
        </p:nvSpPr>
        <p:spPr/>
        <p:txBody>
          <a:bodyPr>
            <a:normAutofit fontScale="85000" lnSpcReduction="10000"/>
          </a:bodyPr>
          <a:lstStyle/>
          <a:p>
            <a:r>
              <a:rPr lang="en-US" dirty="0"/>
              <a:t>What Do the Changes Mean for You?</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1060304"/>
          </a:xfrm>
        </p:spPr>
        <p:txBody>
          <a:bodyPr>
            <a:normAutofit/>
          </a:bodyPr>
          <a:lstStyle/>
          <a:p>
            <a:r>
              <a:rPr lang="en-US" dirty="0">
                <a:latin typeface="Calibri" panose="020F0502020204030204" pitchFamily="34" charset="0"/>
              </a:rPr>
              <a:t>Example with itemized deductions </a:t>
            </a:r>
          </a:p>
        </p:txBody>
      </p:sp>
      <p:sp>
        <p:nvSpPr>
          <p:cNvPr id="7" name="TextBox 6"/>
          <p:cNvSpPr txBox="1"/>
          <p:nvPr/>
        </p:nvSpPr>
        <p:spPr>
          <a:xfrm>
            <a:off x="752400" y="1210759"/>
            <a:ext cx="1777525" cy="646331"/>
          </a:xfrm>
          <a:prstGeom prst="rect">
            <a:avLst/>
          </a:prstGeom>
          <a:noFill/>
        </p:spPr>
        <p:txBody>
          <a:bodyPr wrap="square" lIns="0" tIns="0" rIns="0" bIns="0" rtlCol="0">
            <a:spAutoFit/>
          </a:bodyPr>
          <a:lstStyle/>
          <a:p>
            <a:pPr>
              <a:spcAft>
                <a:spcPts val="600"/>
              </a:spcAft>
            </a:pPr>
            <a:r>
              <a:rPr lang="en-US" sz="1400" b="1" dirty="0">
                <a:solidFill>
                  <a:srgbClr val="00338D"/>
                </a:solidFill>
                <a:latin typeface="Calibri" panose="020F0502020204030204" pitchFamily="34" charset="0"/>
              </a:rPr>
              <a:t>Married couple filing jointly with 2 children under age 17</a:t>
            </a:r>
          </a:p>
        </p:txBody>
      </p:sp>
      <p:graphicFrame>
        <p:nvGraphicFramePr>
          <p:cNvPr id="8" name="Table 7"/>
          <p:cNvGraphicFramePr>
            <a:graphicFrameLocks noGrp="1"/>
          </p:cNvGraphicFramePr>
          <p:nvPr>
            <p:extLst/>
          </p:nvPr>
        </p:nvGraphicFramePr>
        <p:xfrm>
          <a:off x="2530296" y="950400"/>
          <a:ext cx="5861304" cy="5248656"/>
        </p:xfrm>
        <a:graphic>
          <a:graphicData uri="http://schemas.openxmlformats.org/drawingml/2006/table">
            <a:tbl>
              <a:tblPr/>
              <a:tblGrid>
                <a:gridCol w="3129822">
                  <a:extLst>
                    <a:ext uri="{9D8B030D-6E8A-4147-A177-3AD203B41FA5}">
                      <a16:colId xmlns="" xmlns:a16="http://schemas.microsoft.com/office/drawing/2014/main" val="20000"/>
                    </a:ext>
                  </a:extLst>
                </a:gridCol>
                <a:gridCol w="1365741">
                  <a:extLst>
                    <a:ext uri="{9D8B030D-6E8A-4147-A177-3AD203B41FA5}">
                      <a16:colId xmlns="" xmlns:a16="http://schemas.microsoft.com/office/drawing/2014/main" val="20001"/>
                    </a:ext>
                  </a:extLst>
                </a:gridCol>
                <a:gridCol w="1365741">
                  <a:extLst>
                    <a:ext uri="{9D8B030D-6E8A-4147-A177-3AD203B41FA5}">
                      <a16:colId xmlns="" xmlns:a16="http://schemas.microsoft.com/office/drawing/2014/main" val="20002"/>
                    </a:ext>
                  </a:extLst>
                </a:gridCol>
              </a:tblGrid>
              <a:tr h="0">
                <a:tc>
                  <a:txBody>
                    <a:bodyPr/>
                    <a:lstStyle/>
                    <a:p>
                      <a:pPr algn="l" fontAlgn="b">
                        <a:spcAft>
                          <a:spcPts val="600"/>
                        </a:spcAft>
                      </a:pPr>
                      <a:endParaRPr lang="en-US" sz="1400" b="0" i="0" u="none" strike="noStrike" baseline="0" dirty="0">
                        <a:solidFill>
                          <a:schemeClr val="bg1"/>
                        </a:solidFill>
                        <a:effectLst/>
                        <a:latin typeface="Calibri" panose="020F0502020204030204" pitchFamily="34" charset="0"/>
                      </a:endParaRPr>
                    </a:p>
                  </a:txBody>
                  <a:tcPr marL="18288" marR="18288" marT="18288" marB="18288" anchor="b">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spcAft>
                          <a:spcPts val="600"/>
                        </a:spcAft>
                      </a:pPr>
                      <a:r>
                        <a:rPr lang="en-US" sz="1400" b="1" i="0" u="none" strike="noStrike" baseline="0" dirty="0">
                          <a:solidFill>
                            <a:schemeClr val="bg1"/>
                          </a:solidFill>
                          <a:effectLst/>
                          <a:latin typeface="Calibri" panose="020F0502020204030204" pitchFamily="34" charset="0"/>
                        </a:rPr>
                        <a:t>2017</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spcAft>
                          <a:spcPts val="600"/>
                        </a:spcAft>
                      </a:pPr>
                      <a:r>
                        <a:rPr lang="en-US" sz="1400" b="1" i="0" u="none" strike="noStrike" baseline="0" dirty="0">
                          <a:solidFill>
                            <a:schemeClr val="bg1"/>
                          </a:solidFill>
                          <a:effectLst/>
                          <a:latin typeface="Calibri" panose="020F0502020204030204" pitchFamily="34" charset="0"/>
                        </a:rPr>
                        <a:t>2018 TCJA</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extLst>
                  <a:ext uri="{0D108BD9-81ED-4DB2-BD59-A6C34878D82A}">
                    <a16:rowId xmlns="" xmlns:a16="http://schemas.microsoft.com/office/drawing/2014/main" val="10000"/>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Compensation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LTCG/Qualified Dividends</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2"/>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Moving Expense Deduction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AGI</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147,000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147,000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4"/>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State/Local 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13,000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Property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12,000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10,000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6"/>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Mortgage Interest</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7"/>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Differences (e.g., HE int.)</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8"/>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Contributions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2,500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2,500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9"/>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Limitation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0"/>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Itemized Deductions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42,500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26,500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1"/>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Standard Deduction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12,700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2"/>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Allowable Deductions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42,500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26,500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16,200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14"/>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Limitation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endParaRPr lang="en-US" sz="1400" b="0" i="0" u="none" strike="noStrike" baseline="0" dirty="0">
                        <a:solidFill>
                          <a:srgbClr val="000000"/>
                        </a:solidFill>
                        <a:effectLst/>
                        <a:latin typeface="Calibri" panose="020F0502020204030204" pitchFamily="34" charset="0"/>
                      </a:endParaRP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5"/>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Allowable 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16,200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endParaRPr lang="en-US" sz="1400" b="0" i="0" u="none" strike="noStrike" baseline="0" dirty="0">
                        <a:solidFill>
                          <a:srgbClr val="000000"/>
                        </a:solidFill>
                        <a:effectLst/>
                        <a:latin typeface="Calibri" panose="020F0502020204030204" pitchFamily="34" charset="0"/>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16"/>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Taxable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88,300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120,500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7"/>
                  </a:ext>
                </a:extLst>
              </a:tr>
              <a:tr h="0">
                <a:tc>
                  <a:txBody>
                    <a:bodyPr/>
                    <a:lstStyle/>
                    <a:p>
                      <a:pPr algn="l" rtl="0" fontAlgn="b">
                        <a:spcAft>
                          <a:spcPts val="600"/>
                        </a:spcAft>
                      </a:pPr>
                      <a:r>
                        <a:rPr lang="en-US" sz="1400" b="1" i="0" u="none" strike="noStrike" baseline="0" dirty="0">
                          <a:solidFill>
                            <a:srgbClr val="000000"/>
                          </a:solidFill>
                          <a:effectLst/>
                          <a:latin typeface="Calibri" panose="020F0502020204030204" pitchFamily="34" charset="0"/>
                        </a:rPr>
                        <a:t>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13,353</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18,249</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18"/>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Personal Credits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-150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-4,000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9"/>
                  </a:ext>
                </a:extLst>
              </a:tr>
              <a:tr h="0">
                <a:tc>
                  <a:txBody>
                    <a:bodyPr/>
                    <a:lstStyle/>
                    <a:p>
                      <a:pPr algn="l" rtl="0" fontAlgn="b">
                        <a:spcAft>
                          <a:spcPts val="600"/>
                        </a:spcAft>
                      </a:pPr>
                      <a:r>
                        <a:rPr lang="en-US" sz="1400" b="1" i="0" u="none" strike="noStrike" baseline="0" dirty="0">
                          <a:solidFill>
                            <a:srgbClr val="000000"/>
                          </a:solidFill>
                          <a:effectLst/>
                          <a:latin typeface="Calibri" panose="020F0502020204030204" pitchFamily="34" charset="0"/>
                        </a:rPr>
                        <a:t>Net 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CCE2"/>
                      </a:solidFill>
                      <a:prstDash val="solid"/>
                      <a:round/>
                      <a:headEnd type="none" w="med" len="med"/>
                      <a:tailEnd type="none" w="med" len="med"/>
                    </a:lnB>
                    <a:solidFill>
                      <a:srgbClr val="BFCCE2"/>
                    </a:solidFill>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13,203</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14,249</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val="3077303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934400" cy="1060304"/>
          </a:xfrm>
        </p:spPr>
        <p:txBody>
          <a:bodyPr>
            <a:normAutofit/>
          </a:bodyPr>
          <a:lstStyle/>
          <a:p>
            <a:r>
              <a:rPr lang="en-US" dirty="0">
                <a:latin typeface="Calibri" panose="020F0502020204030204" pitchFamily="34" charset="0"/>
              </a:rPr>
              <a:t>Example with no itemized deductions</a:t>
            </a:r>
          </a:p>
        </p:txBody>
      </p:sp>
      <p:sp>
        <p:nvSpPr>
          <p:cNvPr id="6" name="TextBox 5"/>
          <p:cNvSpPr txBox="1"/>
          <p:nvPr/>
        </p:nvSpPr>
        <p:spPr>
          <a:xfrm>
            <a:off x="752400" y="1210759"/>
            <a:ext cx="1777525" cy="646331"/>
          </a:xfrm>
          <a:prstGeom prst="rect">
            <a:avLst/>
          </a:prstGeom>
          <a:noFill/>
        </p:spPr>
        <p:txBody>
          <a:bodyPr wrap="square" lIns="0" tIns="0" rIns="0" bIns="0" rtlCol="0">
            <a:spAutoFit/>
          </a:bodyPr>
          <a:lstStyle/>
          <a:p>
            <a:pPr>
              <a:spcAft>
                <a:spcPts val="600"/>
              </a:spcAft>
            </a:pPr>
            <a:r>
              <a:rPr lang="en-US" sz="1400" b="1" dirty="0">
                <a:solidFill>
                  <a:srgbClr val="00338D"/>
                </a:solidFill>
                <a:latin typeface="Calibri" panose="020F0502020204030204" pitchFamily="34" charset="0"/>
              </a:rPr>
              <a:t>Married couple filing jointly with 2 children under age 17</a:t>
            </a:r>
          </a:p>
        </p:txBody>
      </p:sp>
      <p:graphicFrame>
        <p:nvGraphicFramePr>
          <p:cNvPr id="7" name="Table 6"/>
          <p:cNvGraphicFramePr>
            <a:graphicFrameLocks noGrp="1"/>
          </p:cNvGraphicFramePr>
          <p:nvPr>
            <p:extLst>
              <p:ext uri="{D42A27DB-BD31-4B8C-83A1-F6EECF244321}">
                <p14:modId xmlns:p14="http://schemas.microsoft.com/office/powerpoint/2010/main" val="1006388339"/>
              </p:ext>
            </p:extLst>
          </p:nvPr>
        </p:nvGraphicFramePr>
        <p:xfrm>
          <a:off x="2438400" y="1210759"/>
          <a:ext cx="5861304" cy="3499104"/>
        </p:xfrm>
        <a:graphic>
          <a:graphicData uri="http://schemas.openxmlformats.org/drawingml/2006/table">
            <a:tbl>
              <a:tblPr/>
              <a:tblGrid>
                <a:gridCol w="3129822">
                  <a:extLst>
                    <a:ext uri="{9D8B030D-6E8A-4147-A177-3AD203B41FA5}">
                      <a16:colId xmlns="" xmlns:a16="http://schemas.microsoft.com/office/drawing/2014/main" val="20000"/>
                    </a:ext>
                  </a:extLst>
                </a:gridCol>
                <a:gridCol w="1365741">
                  <a:extLst>
                    <a:ext uri="{9D8B030D-6E8A-4147-A177-3AD203B41FA5}">
                      <a16:colId xmlns="" xmlns:a16="http://schemas.microsoft.com/office/drawing/2014/main" val="20001"/>
                    </a:ext>
                  </a:extLst>
                </a:gridCol>
                <a:gridCol w="1365741">
                  <a:extLst>
                    <a:ext uri="{9D8B030D-6E8A-4147-A177-3AD203B41FA5}">
                      <a16:colId xmlns="" xmlns:a16="http://schemas.microsoft.com/office/drawing/2014/main" val="20002"/>
                    </a:ext>
                  </a:extLst>
                </a:gridCol>
              </a:tblGrid>
              <a:tr h="0">
                <a:tc>
                  <a:txBody>
                    <a:bodyPr/>
                    <a:lstStyle/>
                    <a:p>
                      <a:pPr algn="l" fontAlgn="b">
                        <a:spcAft>
                          <a:spcPts val="600"/>
                        </a:spcAft>
                      </a:pPr>
                      <a:endParaRPr lang="en-US" sz="1400" b="0" i="0" u="none" strike="noStrike" baseline="0" dirty="0">
                        <a:solidFill>
                          <a:schemeClr val="bg1"/>
                        </a:solidFill>
                        <a:effectLst/>
                        <a:latin typeface="Calibri" panose="020F0502020204030204" pitchFamily="34" charset="0"/>
                      </a:endParaRPr>
                    </a:p>
                  </a:txBody>
                  <a:tcPr marL="18288" marR="18288" marT="18288" marB="18288" anchor="b">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spcAft>
                          <a:spcPts val="600"/>
                        </a:spcAft>
                      </a:pPr>
                      <a:r>
                        <a:rPr lang="en-US" sz="1400" b="1" i="0" u="none" strike="noStrike" baseline="0" dirty="0">
                          <a:solidFill>
                            <a:schemeClr val="bg1"/>
                          </a:solidFill>
                          <a:effectLst/>
                          <a:latin typeface="Calibri" panose="020F0502020204030204" pitchFamily="34" charset="0"/>
                        </a:rPr>
                        <a:t>2017</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spcAft>
                          <a:spcPts val="600"/>
                        </a:spcAft>
                      </a:pPr>
                      <a:r>
                        <a:rPr lang="en-US" sz="1400" b="1" i="0" u="none" strike="noStrike" baseline="0" dirty="0">
                          <a:solidFill>
                            <a:schemeClr val="bg1"/>
                          </a:solidFill>
                          <a:effectLst/>
                          <a:latin typeface="Calibri" panose="020F0502020204030204" pitchFamily="34" charset="0"/>
                        </a:rPr>
                        <a:t>2018 TCJA</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extLst>
                  <a:ext uri="{0D108BD9-81ED-4DB2-BD59-A6C34878D82A}">
                    <a16:rowId xmlns="" xmlns:a16="http://schemas.microsoft.com/office/drawing/2014/main" val="10000"/>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Compensation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Other Ordinary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2"/>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LTCG/Qualified Dividends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Moving Expense Deduction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4"/>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AGI</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147,000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147,000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Standard Deduction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12,700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6"/>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16,200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7"/>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Limitation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endParaRPr lang="en-US" sz="1400" b="0" i="0" u="none" strike="noStrike" baseline="0" dirty="0">
                        <a:solidFill>
                          <a:srgbClr val="000000"/>
                        </a:solidFill>
                        <a:effectLst/>
                        <a:latin typeface="Calibri" panose="020F0502020204030204" pitchFamily="34" charset="0"/>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8"/>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Allowable 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16,200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endParaRPr lang="en-US" sz="1400" b="0" i="0" u="none" strike="noStrike" baseline="0" dirty="0">
                        <a:solidFill>
                          <a:srgbClr val="000000"/>
                        </a:solidFill>
                        <a:effectLst/>
                        <a:latin typeface="Calibri" panose="020F0502020204030204" pitchFamily="34" charset="0"/>
                      </a:endParaRP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9"/>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Taxable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118,100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123,000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0"/>
                  </a:ext>
                </a:extLst>
              </a:tr>
              <a:tr h="0">
                <a:tc>
                  <a:txBody>
                    <a:bodyPr/>
                    <a:lstStyle/>
                    <a:p>
                      <a:pPr algn="l" rtl="0" fontAlgn="b">
                        <a:spcAft>
                          <a:spcPts val="600"/>
                        </a:spcAft>
                      </a:pPr>
                      <a:r>
                        <a:rPr lang="en-US" sz="1400" b="1" i="0" u="none" strike="noStrike" baseline="0" dirty="0">
                          <a:solidFill>
                            <a:srgbClr val="000000"/>
                          </a:solidFill>
                          <a:effectLst/>
                          <a:latin typeface="Calibri" panose="020F0502020204030204" pitchFamily="34" charset="0"/>
                        </a:rPr>
                        <a:t>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20,803</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18,799</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1"/>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Personal Credits</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-150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2"/>
                  </a:ext>
                </a:extLst>
              </a:tr>
              <a:tr h="0">
                <a:tc>
                  <a:txBody>
                    <a:bodyPr/>
                    <a:lstStyle/>
                    <a:p>
                      <a:pPr algn="l" rtl="0" fontAlgn="b">
                        <a:spcAft>
                          <a:spcPts val="600"/>
                        </a:spcAft>
                      </a:pPr>
                      <a:r>
                        <a:rPr lang="en-US" sz="1400" b="1" i="0" u="none" strike="noStrike" baseline="0" dirty="0">
                          <a:solidFill>
                            <a:srgbClr val="000000"/>
                          </a:solidFill>
                          <a:effectLst/>
                          <a:latin typeface="Calibri" panose="020F0502020204030204" pitchFamily="34" charset="0"/>
                        </a:rPr>
                        <a:t>Net 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CCE2"/>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20,653</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14,799</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23415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1060304"/>
          </a:xfrm>
        </p:spPr>
        <p:txBody>
          <a:bodyPr>
            <a:normAutofit/>
          </a:bodyPr>
          <a:lstStyle/>
          <a:p>
            <a:r>
              <a:rPr lang="en-US" dirty="0">
                <a:latin typeface="Calibri" panose="020F0502020204030204" pitchFamily="34" charset="0"/>
              </a:rPr>
              <a:t>Example with reimbursed moving expenses</a:t>
            </a:r>
          </a:p>
        </p:txBody>
      </p:sp>
      <p:sp>
        <p:nvSpPr>
          <p:cNvPr id="6" name="TextBox 5"/>
          <p:cNvSpPr txBox="1"/>
          <p:nvPr/>
        </p:nvSpPr>
        <p:spPr>
          <a:xfrm>
            <a:off x="752400" y="1210759"/>
            <a:ext cx="1777525" cy="646331"/>
          </a:xfrm>
          <a:prstGeom prst="rect">
            <a:avLst/>
          </a:prstGeom>
          <a:noFill/>
        </p:spPr>
        <p:txBody>
          <a:bodyPr wrap="square" lIns="0" tIns="0" rIns="0" bIns="0" rtlCol="0">
            <a:spAutoFit/>
          </a:bodyPr>
          <a:lstStyle/>
          <a:p>
            <a:pPr>
              <a:spcAft>
                <a:spcPts val="600"/>
              </a:spcAft>
            </a:pPr>
            <a:r>
              <a:rPr lang="en-US" sz="1400" b="1" dirty="0">
                <a:solidFill>
                  <a:srgbClr val="00338D"/>
                </a:solidFill>
                <a:latin typeface="Calibri" panose="020F0502020204030204" pitchFamily="34" charset="0"/>
              </a:rPr>
              <a:t>Married couple filing jointly with 2 children under age 17</a:t>
            </a:r>
          </a:p>
        </p:txBody>
      </p:sp>
      <p:graphicFrame>
        <p:nvGraphicFramePr>
          <p:cNvPr id="7" name="Table 6"/>
          <p:cNvGraphicFramePr>
            <a:graphicFrameLocks noGrp="1"/>
          </p:cNvGraphicFramePr>
          <p:nvPr>
            <p:extLst>
              <p:ext uri="{D42A27DB-BD31-4B8C-83A1-F6EECF244321}">
                <p14:modId xmlns:p14="http://schemas.microsoft.com/office/powerpoint/2010/main" val="632074307"/>
              </p:ext>
            </p:extLst>
          </p:nvPr>
        </p:nvGraphicFramePr>
        <p:xfrm>
          <a:off x="2438400" y="1210759"/>
          <a:ext cx="5861304" cy="3499104"/>
        </p:xfrm>
        <a:graphic>
          <a:graphicData uri="http://schemas.openxmlformats.org/drawingml/2006/table">
            <a:tbl>
              <a:tblPr/>
              <a:tblGrid>
                <a:gridCol w="3129822">
                  <a:extLst>
                    <a:ext uri="{9D8B030D-6E8A-4147-A177-3AD203B41FA5}">
                      <a16:colId xmlns="" xmlns:a16="http://schemas.microsoft.com/office/drawing/2014/main" val="20000"/>
                    </a:ext>
                  </a:extLst>
                </a:gridCol>
                <a:gridCol w="1365741">
                  <a:extLst>
                    <a:ext uri="{9D8B030D-6E8A-4147-A177-3AD203B41FA5}">
                      <a16:colId xmlns="" xmlns:a16="http://schemas.microsoft.com/office/drawing/2014/main" val="20001"/>
                    </a:ext>
                  </a:extLst>
                </a:gridCol>
                <a:gridCol w="1365741">
                  <a:extLst>
                    <a:ext uri="{9D8B030D-6E8A-4147-A177-3AD203B41FA5}">
                      <a16:colId xmlns="" xmlns:a16="http://schemas.microsoft.com/office/drawing/2014/main" val="20002"/>
                    </a:ext>
                  </a:extLst>
                </a:gridCol>
              </a:tblGrid>
              <a:tr h="0">
                <a:tc>
                  <a:txBody>
                    <a:bodyPr/>
                    <a:lstStyle/>
                    <a:p>
                      <a:pPr algn="l" fontAlgn="b">
                        <a:spcAft>
                          <a:spcPts val="600"/>
                        </a:spcAft>
                      </a:pPr>
                      <a:endParaRPr lang="en-US" sz="1400" b="0" i="0" u="none" strike="noStrike" baseline="0" dirty="0">
                        <a:solidFill>
                          <a:schemeClr val="bg1"/>
                        </a:solidFill>
                        <a:effectLst/>
                        <a:latin typeface="Calibri" panose="020F0502020204030204" pitchFamily="34" charset="0"/>
                      </a:endParaRPr>
                    </a:p>
                  </a:txBody>
                  <a:tcPr marL="18288" marR="18288" marT="18288" marB="18288" anchor="b">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spcAft>
                          <a:spcPts val="600"/>
                        </a:spcAft>
                      </a:pPr>
                      <a:r>
                        <a:rPr lang="en-US" sz="1400" b="1" i="0" u="none" strike="noStrike" baseline="0" dirty="0">
                          <a:solidFill>
                            <a:schemeClr val="bg1"/>
                          </a:solidFill>
                          <a:effectLst/>
                          <a:latin typeface="Calibri" panose="020F0502020204030204" pitchFamily="34" charset="0"/>
                        </a:rPr>
                        <a:t>2017</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spcAft>
                          <a:spcPts val="600"/>
                        </a:spcAft>
                      </a:pPr>
                      <a:r>
                        <a:rPr lang="en-US" sz="1400" b="1" i="0" u="none" strike="noStrike" baseline="0" dirty="0">
                          <a:solidFill>
                            <a:schemeClr val="bg1"/>
                          </a:solidFill>
                          <a:effectLst/>
                          <a:latin typeface="Calibri" panose="020F0502020204030204" pitchFamily="34" charset="0"/>
                        </a:rPr>
                        <a:t>2018 TCJA</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extLst>
                  <a:ext uri="{0D108BD9-81ED-4DB2-BD59-A6C34878D82A}">
                    <a16:rowId xmlns="" xmlns:a16="http://schemas.microsoft.com/office/drawing/2014/main" val="10000"/>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Compensation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145,000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160,000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Other Ordinary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2"/>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LTCG/Qualified Dividends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Moving Expense Deduction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4"/>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AGI</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147,000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162,000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Standard Deduction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12,700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6"/>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16,200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7"/>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Limitation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endParaRPr lang="en-US" sz="1400" b="0" i="0" u="none" strike="noStrike" baseline="0" dirty="0">
                        <a:solidFill>
                          <a:srgbClr val="000000"/>
                        </a:solidFill>
                        <a:effectLst/>
                        <a:latin typeface="Calibri" panose="020F0502020204030204" pitchFamily="34" charset="0"/>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8"/>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Allowable 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16,200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endParaRPr lang="en-US" sz="1400" b="0" i="0" u="none" strike="noStrike" baseline="0" dirty="0">
                        <a:solidFill>
                          <a:srgbClr val="000000"/>
                        </a:solidFill>
                        <a:effectLst/>
                        <a:latin typeface="Calibri" panose="020F0502020204030204" pitchFamily="34" charset="0"/>
                      </a:endParaRP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9"/>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Taxable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118,100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138,000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0"/>
                  </a:ext>
                </a:extLst>
              </a:tr>
              <a:tr h="0">
                <a:tc>
                  <a:txBody>
                    <a:bodyPr/>
                    <a:lstStyle/>
                    <a:p>
                      <a:pPr algn="l" rtl="0" fontAlgn="b">
                        <a:spcAft>
                          <a:spcPts val="600"/>
                        </a:spcAft>
                      </a:pPr>
                      <a:r>
                        <a:rPr lang="en-US" sz="1400" b="1" i="0" u="none" strike="noStrike" baseline="0" dirty="0">
                          <a:solidFill>
                            <a:srgbClr val="000000"/>
                          </a:solidFill>
                          <a:effectLst/>
                          <a:latin typeface="Calibri" panose="020F0502020204030204" pitchFamily="34" charset="0"/>
                        </a:rPr>
                        <a:t>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20,803</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22,099</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1"/>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Personal Credits</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-150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2"/>
                  </a:ext>
                </a:extLst>
              </a:tr>
              <a:tr h="0">
                <a:tc>
                  <a:txBody>
                    <a:bodyPr/>
                    <a:lstStyle/>
                    <a:p>
                      <a:pPr algn="l" rtl="0" fontAlgn="b">
                        <a:spcAft>
                          <a:spcPts val="600"/>
                        </a:spcAft>
                      </a:pPr>
                      <a:r>
                        <a:rPr lang="en-US" sz="1400" b="1" i="0" u="none" strike="noStrike" baseline="0" dirty="0">
                          <a:solidFill>
                            <a:srgbClr val="000000"/>
                          </a:solidFill>
                          <a:effectLst/>
                          <a:latin typeface="Calibri" panose="020F0502020204030204" pitchFamily="34" charset="0"/>
                        </a:rPr>
                        <a:t>Net 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CCE2"/>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20,653</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18,099</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2391028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060304"/>
          </a:xfrm>
        </p:spPr>
        <p:txBody>
          <a:bodyPr>
            <a:normAutofit fontScale="90000"/>
          </a:bodyPr>
          <a:lstStyle/>
          <a:p>
            <a:r>
              <a:rPr lang="en-US" dirty="0">
                <a:latin typeface="Calibri" panose="020F0502020204030204" pitchFamily="34" charset="0"/>
              </a:rPr>
              <a:t>Example with unreimbursed moving expenses</a:t>
            </a:r>
          </a:p>
        </p:txBody>
      </p:sp>
      <p:sp>
        <p:nvSpPr>
          <p:cNvPr id="6" name="TextBox 5"/>
          <p:cNvSpPr txBox="1"/>
          <p:nvPr/>
        </p:nvSpPr>
        <p:spPr>
          <a:xfrm>
            <a:off x="752400" y="1210759"/>
            <a:ext cx="1777525" cy="646331"/>
          </a:xfrm>
          <a:prstGeom prst="rect">
            <a:avLst/>
          </a:prstGeom>
          <a:noFill/>
        </p:spPr>
        <p:txBody>
          <a:bodyPr wrap="square" lIns="0" tIns="0" rIns="0" bIns="0" rtlCol="0">
            <a:spAutoFit/>
          </a:bodyPr>
          <a:lstStyle/>
          <a:p>
            <a:pPr>
              <a:spcAft>
                <a:spcPts val="600"/>
              </a:spcAft>
            </a:pPr>
            <a:r>
              <a:rPr lang="en-US" sz="1400" b="1" dirty="0">
                <a:solidFill>
                  <a:srgbClr val="00338D"/>
                </a:solidFill>
                <a:latin typeface="Calibri" panose="020F0502020204030204" pitchFamily="34" charset="0"/>
              </a:rPr>
              <a:t>Married couple filing jointly with 2 children under age 17</a:t>
            </a:r>
          </a:p>
        </p:txBody>
      </p:sp>
      <p:graphicFrame>
        <p:nvGraphicFramePr>
          <p:cNvPr id="7" name="Table 6"/>
          <p:cNvGraphicFramePr>
            <a:graphicFrameLocks noGrp="1"/>
          </p:cNvGraphicFramePr>
          <p:nvPr>
            <p:extLst>
              <p:ext uri="{D42A27DB-BD31-4B8C-83A1-F6EECF244321}">
                <p14:modId xmlns:p14="http://schemas.microsoft.com/office/powerpoint/2010/main" val="3361986924"/>
              </p:ext>
            </p:extLst>
          </p:nvPr>
        </p:nvGraphicFramePr>
        <p:xfrm>
          <a:off x="2519986" y="1210759"/>
          <a:ext cx="5861304" cy="3499104"/>
        </p:xfrm>
        <a:graphic>
          <a:graphicData uri="http://schemas.openxmlformats.org/drawingml/2006/table">
            <a:tbl>
              <a:tblPr/>
              <a:tblGrid>
                <a:gridCol w="3129822">
                  <a:extLst>
                    <a:ext uri="{9D8B030D-6E8A-4147-A177-3AD203B41FA5}">
                      <a16:colId xmlns="" xmlns:a16="http://schemas.microsoft.com/office/drawing/2014/main" val="20000"/>
                    </a:ext>
                  </a:extLst>
                </a:gridCol>
                <a:gridCol w="1365741">
                  <a:extLst>
                    <a:ext uri="{9D8B030D-6E8A-4147-A177-3AD203B41FA5}">
                      <a16:colId xmlns="" xmlns:a16="http://schemas.microsoft.com/office/drawing/2014/main" val="20001"/>
                    </a:ext>
                  </a:extLst>
                </a:gridCol>
                <a:gridCol w="1365741">
                  <a:extLst>
                    <a:ext uri="{9D8B030D-6E8A-4147-A177-3AD203B41FA5}">
                      <a16:colId xmlns="" xmlns:a16="http://schemas.microsoft.com/office/drawing/2014/main" val="20002"/>
                    </a:ext>
                  </a:extLst>
                </a:gridCol>
              </a:tblGrid>
              <a:tr h="0">
                <a:tc>
                  <a:txBody>
                    <a:bodyPr/>
                    <a:lstStyle/>
                    <a:p>
                      <a:pPr algn="l" fontAlgn="b">
                        <a:spcAft>
                          <a:spcPts val="600"/>
                        </a:spcAft>
                      </a:pPr>
                      <a:endParaRPr lang="en-US" sz="1400" b="0" i="0" u="none" strike="noStrike" baseline="0" dirty="0">
                        <a:solidFill>
                          <a:schemeClr val="bg1"/>
                        </a:solidFill>
                        <a:effectLst/>
                        <a:latin typeface="Calibri" panose="020F0502020204030204" pitchFamily="34" charset="0"/>
                      </a:endParaRPr>
                    </a:p>
                  </a:txBody>
                  <a:tcPr marL="18288" marR="18288" marT="18288" marB="18288" anchor="b">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spcAft>
                          <a:spcPts val="600"/>
                        </a:spcAft>
                      </a:pPr>
                      <a:r>
                        <a:rPr lang="en-US" sz="1400" b="1" i="0" u="none" strike="noStrike" baseline="0" dirty="0">
                          <a:solidFill>
                            <a:schemeClr val="bg1"/>
                          </a:solidFill>
                          <a:effectLst/>
                          <a:latin typeface="Calibri" panose="020F0502020204030204" pitchFamily="34" charset="0"/>
                        </a:rPr>
                        <a:t>2017</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spcAft>
                          <a:spcPts val="600"/>
                        </a:spcAft>
                      </a:pPr>
                      <a:r>
                        <a:rPr lang="en-US" sz="1400" b="1" i="0" u="none" strike="noStrike" baseline="0" dirty="0">
                          <a:solidFill>
                            <a:schemeClr val="bg1"/>
                          </a:solidFill>
                          <a:effectLst/>
                          <a:latin typeface="Calibri" panose="020F0502020204030204" pitchFamily="34" charset="0"/>
                        </a:rPr>
                        <a:t>2018 TCJA</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extLst>
                  <a:ext uri="{0D108BD9-81ED-4DB2-BD59-A6C34878D82A}">
                    <a16:rowId xmlns="" xmlns:a16="http://schemas.microsoft.com/office/drawing/2014/main" val="10000"/>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Compensation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Other Ordinary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2"/>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LTCG/Qualified Dividends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Moving Expense Deduction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-15,000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FF0000"/>
                          </a:solidFill>
                          <a:effectLst/>
                          <a:latin typeface="Calibri" panose="020F0502020204030204" pitchFamily="34" charset="0"/>
                        </a:rPr>
                        <a:t>NA</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4"/>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AGI</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132,000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147,000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Standard Deduction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12,700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24,000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6"/>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16,200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NA</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7"/>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Limitation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endParaRPr lang="en-US" sz="1400" b="0" i="0" u="none" strike="noStrike" baseline="0" dirty="0">
                        <a:solidFill>
                          <a:srgbClr val="000000"/>
                        </a:solidFill>
                        <a:effectLst/>
                        <a:latin typeface="Calibri" panose="020F0502020204030204" pitchFamily="34" charset="0"/>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8"/>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Allowable 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16,200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endParaRPr lang="en-US" sz="1400" b="0" i="0" u="none" strike="noStrike" baseline="0" dirty="0">
                        <a:solidFill>
                          <a:srgbClr val="000000"/>
                        </a:solidFill>
                        <a:effectLst/>
                        <a:latin typeface="Calibri" panose="020F0502020204030204" pitchFamily="34" charset="0"/>
                      </a:endParaRP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9"/>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Taxable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103,100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123,000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0"/>
                  </a:ext>
                </a:extLst>
              </a:tr>
              <a:tr h="0">
                <a:tc>
                  <a:txBody>
                    <a:bodyPr/>
                    <a:lstStyle/>
                    <a:p>
                      <a:pPr algn="l" rtl="0" fontAlgn="b">
                        <a:spcAft>
                          <a:spcPts val="600"/>
                        </a:spcAft>
                      </a:pPr>
                      <a:r>
                        <a:rPr lang="en-US" sz="1400" b="1" i="0" u="none" strike="noStrike" baseline="0" dirty="0">
                          <a:solidFill>
                            <a:srgbClr val="000000"/>
                          </a:solidFill>
                          <a:effectLst/>
                          <a:latin typeface="Calibri" panose="020F0502020204030204" pitchFamily="34" charset="0"/>
                        </a:rPr>
                        <a:t>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17,053</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18,799</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1"/>
                  </a:ext>
                </a:extLst>
              </a:tr>
              <a:tr h="0">
                <a:tc>
                  <a:txBody>
                    <a:bodyPr/>
                    <a:lstStyle/>
                    <a:p>
                      <a:pPr algn="l" rtl="0" fontAlgn="b">
                        <a:spcAft>
                          <a:spcPts val="600"/>
                        </a:spcAft>
                      </a:pPr>
                      <a:r>
                        <a:rPr lang="en-US" sz="1400" b="0" i="0" u="none" strike="noStrike" baseline="0" dirty="0">
                          <a:solidFill>
                            <a:srgbClr val="000000"/>
                          </a:solidFill>
                          <a:effectLst/>
                          <a:latin typeface="Calibri" panose="020F0502020204030204" pitchFamily="34" charset="0"/>
                        </a:rPr>
                        <a:t>Personal Credits</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-900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spcAft>
                          <a:spcPts val="600"/>
                        </a:spcAft>
                      </a:pPr>
                      <a:r>
                        <a:rPr lang="en-US" sz="1400" b="0" i="0" u="none" strike="noStrike" baseline="0" dirty="0">
                          <a:solidFill>
                            <a:srgbClr val="000000"/>
                          </a:solidFill>
                          <a:effectLst/>
                          <a:latin typeface="Calibri" panose="020F0502020204030204" pitchFamily="34" charset="0"/>
                        </a:rPr>
                        <a:t>-4,000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2"/>
                  </a:ext>
                </a:extLst>
              </a:tr>
              <a:tr h="0">
                <a:tc>
                  <a:txBody>
                    <a:bodyPr/>
                    <a:lstStyle/>
                    <a:p>
                      <a:pPr algn="l" rtl="0" fontAlgn="b">
                        <a:spcAft>
                          <a:spcPts val="600"/>
                        </a:spcAft>
                      </a:pPr>
                      <a:r>
                        <a:rPr lang="en-US" sz="1400" b="1" i="0" u="none" strike="noStrike" baseline="0" dirty="0">
                          <a:solidFill>
                            <a:srgbClr val="000000"/>
                          </a:solidFill>
                          <a:effectLst/>
                          <a:latin typeface="Calibri" panose="020F0502020204030204" pitchFamily="34" charset="0"/>
                        </a:rPr>
                        <a:t>Net 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CCE2"/>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16,153</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spcAft>
                          <a:spcPts val="600"/>
                        </a:spcAft>
                      </a:pPr>
                      <a:r>
                        <a:rPr lang="en-US" sz="1400" b="1" i="0" u="none" strike="noStrike" baseline="0" dirty="0">
                          <a:solidFill>
                            <a:srgbClr val="000000"/>
                          </a:solidFill>
                          <a:effectLst/>
                          <a:latin typeface="Calibri" panose="020F0502020204030204" pitchFamily="34" charset="0"/>
                        </a:rPr>
                        <a:t>14,799</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65501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858200" cy="518400"/>
          </a:xfrm>
        </p:spPr>
        <p:txBody>
          <a:bodyPr>
            <a:normAutofit fontScale="90000"/>
          </a:bodyPr>
          <a:lstStyle/>
          <a:p>
            <a:r>
              <a:rPr lang="en-US" dirty="0">
                <a:latin typeface="Calibri" panose="020F0502020204030204" pitchFamily="34" charset="0"/>
              </a:rPr>
              <a:t>Example with foreign earned income exclusion</a:t>
            </a:r>
          </a:p>
        </p:txBody>
      </p:sp>
      <p:sp>
        <p:nvSpPr>
          <p:cNvPr id="7" name="TextBox 6"/>
          <p:cNvSpPr txBox="1"/>
          <p:nvPr/>
        </p:nvSpPr>
        <p:spPr>
          <a:xfrm>
            <a:off x="752401" y="1210759"/>
            <a:ext cx="1663698" cy="1369606"/>
          </a:xfrm>
          <a:prstGeom prst="rect">
            <a:avLst/>
          </a:prstGeom>
          <a:noFill/>
        </p:spPr>
        <p:txBody>
          <a:bodyPr wrap="square" lIns="0" tIns="0" rIns="0" bIns="0" rtlCol="0">
            <a:spAutoFit/>
          </a:bodyPr>
          <a:lstStyle/>
          <a:p>
            <a:pPr>
              <a:spcAft>
                <a:spcPts val="600"/>
              </a:spcAft>
            </a:pPr>
            <a:r>
              <a:rPr lang="en-US" sz="1400" b="1" dirty="0">
                <a:solidFill>
                  <a:srgbClr val="00338D"/>
                </a:solidFill>
                <a:latin typeface="Calibri" panose="020F0502020204030204" pitchFamily="34" charset="0"/>
              </a:rPr>
              <a:t>Married couple filing jointly with 2 children under age 17</a:t>
            </a:r>
          </a:p>
          <a:p>
            <a:pPr>
              <a:spcAft>
                <a:spcPts val="600"/>
              </a:spcAft>
            </a:pPr>
            <a:r>
              <a:rPr lang="en-US" sz="1400" b="1" dirty="0">
                <a:solidFill>
                  <a:srgbClr val="00338D"/>
                </a:solidFill>
                <a:latin typeface="Calibri" panose="020F0502020204030204" pitchFamily="34" charset="0"/>
              </a:rPr>
              <a:t>$100,000 foreign assignment allowances</a:t>
            </a:r>
          </a:p>
        </p:txBody>
      </p:sp>
      <p:graphicFrame>
        <p:nvGraphicFramePr>
          <p:cNvPr id="9" name="Table 8"/>
          <p:cNvGraphicFramePr>
            <a:graphicFrameLocks noGrp="1"/>
          </p:cNvGraphicFramePr>
          <p:nvPr>
            <p:extLst>
              <p:ext uri="{D42A27DB-BD31-4B8C-83A1-F6EECF244321}">
                <p14:modId xmlns:p14="http://schemas.microsoft.com/office/powerpoint/2010/main" val="982406829"/>
              </p:ext>
            </p:extLst>
          </p:nvPr>
        </p:nvGraphicFramePr>
        <p:xfrm>
          <a:off x="2426038" y="1210759"/>
          <a:ext cx="5852160" cy="3499104"/>
        </p:xfrm>
        <a:graphic>
          <a:graphicData uri="http://schemas.openxmlformats.org/drawingml/2006/table">
            <a:tbl>
              <a:tblPr/>
              <a:tblGrid>
                <a:gridCol w="3127248">
                  <a:extLst>
                    <a:ext uri="{9D8B030D-6E8A-4147-A177-3AD203B41FA5}">
                      <a16:colId xmlns="" xmlns:a16="http://schemas.microsoft.com/office/drawing/2014/main" val="20000"/>
                    </a:ext>
                  </a:extLst>
                </a:gridCol>
                <a:gridCol w="1362456">
                  <a:extLst>
                    <a:ext uri="{9D8B030D-6E8A-4147-A177-3AD203B41FA5}">
                      <a16:colId xmlns="" xmlns:a16="http://schemas.microsoft.com/office/drawing/2014/main" val="20001"/>
                    </a:ext>
                  </a:extLst>
                </a:gridCol>
                <a:gridCol w="1362456">
                  <a:extLst>
                    <a:ext uri="{9D8B030D-6E8A-4147-A177-3AD203B41FA5}">
                      <a16:colId xmlns="" xmlns:a16="http://schemas.microsoft.com/office/drawing/2014/main" val="20002"/>
                    </a:ext>
                  </a:extLst>
                </a:gridCol>
              </a:tblGrid>
              <a:tr h="231244">
                <a:tc>
                  <a:txBody>
                    <a:bodyPr/>
                    <a:lstStyle/>
                    <a:p>
                      <a:pPr algn="l" fontAlgn="b"/>
                      <a:endParaRPr lang="en-US" sz="1400" b="0" i="0" u="none" strike="noStrike" dirty="0">
                        <a:solidFill>
                          <a:schemeClr val="bg1"/>
                        </a:solidFill>
                        <a:effectLst/>
                        <a:latin typeface="Calibri" panose="020F0502020204030204" pitchFamily="34" charset="0"/>
                      </a:endParaRPr>
                    </a:p>
                  </a:txBody>
                  <a:tcPr marL="18288" marR="18288" marT="18288" marB="18288" anchor="b">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r>
                        <a:rPr lang="en-US" sz="1400" b="1" i="0" u="none" strike="noStrike" dirty="0">
                          <a:solidFill>
                            <a:schemeClr val="bg1"/>
                          </a:solidFill>
                          <a:effectLst/>
                          <a:latin typeface="Calibri" panose="020F0502020204030204" pitchFamily="34" charset="0"/>
                        </a:rPr>
                        <a:t>2017</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r>
                        <a:rPr lang="en-US" sz="1400" b="1" i="0" u="none" strike="noStrike" dirty="0">
                          <a:solidFill>
                            <a:schemeClr val="bg1"/>
                          </a:solidFill>
                          <a:effectLst/>
                          <a:latin typeface="Calibri" panose="020F0502020204030204" pitchFamily="34" charset="0"/>
                        </a:rPr>
                        <a:t>2018 (TCJA)</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extLst>
                  <a:ext uri="{0D108BD9-81ED-4DB2-BD59-A6C34878D82A}">
                    <a16:rowId xmlns="" xmlns:a16="http://schemas.microsoft.com/office/drawing/2014/main" val="10000"/>
                  </a:ext>
                </a:extLst>
              </a:tr>
              <a:tr h="231244">
                <a:tc>
                  <a:txBody>
                    <a:bodyPr/>
                    <a:lstStyle/>
                    <a:p>
                      <a:pPr algn="l" rtl="0" fontAlgn="b"/>
                      <a:r>
                        <a:rPr lang="en-US" sz="1400" b="0" i="0" u="none" strike="noStrike" dirty="0">
                          <a:solidFill>
                            <a:schemeClr val="tx1"/>
                          </a:solidFill>
                          <a:effectLst/>
                          <a:latin typeface="Calibri" panose="020F0502020204030204" pitchFamily="34" charset="0"/>
                        </a:rPr>
                        <a:t>Compensation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245,000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245,000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31244">
                <a:tc>
                  <a:txBody>
                    <a:bodyPr/>
                    <a:lstStyle/>
                    <a:p>
                      <a:pPr algn="l" rtl="0" fontAlgn="b"/>
                      <a:r>
                        <a:rPr lang="en-US" sz="1400" b="0" i="0" u="none" strike="noStrike" dirty="0">
                          <a:solidFill>
                            <a:schemeClr val="tx1"/>
                          </a:solidFill>
                          <a:effectLst/>
                          <a:latin typeface="Calibri" panose="020F0502020204030204" pitchFamily="34" charset="0"/>
                        </a:rPr>
                        <a:t>Other Ordinary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2"/>
                  </a:ext>
                </a:extLst>
              </a:tr>
              <a:tr h="231244">
                <a:tc>
                  <a:txBody>
                    <a:bodyPr/>
                    <a:lstStyle/>
                    <a:p>
                      <a:pPr algn="l" rtl="0" fontAlgn="b"/>
                      <a:r>
                        <a:rPr lang="en-US" sz="1400" b="0" i="0" u="none" strike="noStrike" dirty="0">
                          <a:solidFill>
                            <a:schemeClr val="tx1"/>
                          </a:solidFill>
                          <a:effectLst/>
                          <a:latin typeface="Calibri" panose="020F0502020204030204" pitchFamily="34" charset="0"/>
                        </a:rPr>
                        <a:t>LTCG/Qualified Dividends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31244">
                <a:tc>
                  <a:txBody>
                    <a:bodyPr/>
                    <a:lstStyle/>
                    <a:p>
                      <a:pPr algn="l" rtl="0" fontAlgn="b"/>
                      <a:r>
                        <a:rPr lang="en-US" sz="1400" b="0" i="0" u="none" strike="noStrike" dirty="0">
                          <a:solidFill>
                            <a:schemeClr val="tx1"/>
                          </a:solidFill>
                          <a:effectLst/>
                          <a:latin typeface="Calibri" panose="020F0502020204030204" pitchFamily="34" charset="0"/>
                        </a:rPr>
                        <a:t>Foreign Earned Income Exclusion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-116,394</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-118,674</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4"/>
                  </a:ext>
                </a:extLst>
              </a:tr>
              <a:tr h="231244">
                <a:tc>
                  <a:txBody>
                    <a:bodyPr/>
                    <a:lstStyle/>
                    <a:p>
                      <a:pPr algn="l" rtl="0" fontAlgn="b"/>
                      <a:r>
                        <a:rPr lang="en-US" sz="1400" b="0" i="0" u="none" strike="noStrike" dirty="0">
                          <a:solidFill>
                            <a:schemeClr val="tx1"/>
                          </a:solidFill>
                          <a:effectLst/>
                          <a:latin typeface="Calibri" panose="020F0502020204030204" pitchFamily="34" charset="0"/>
                        </a:rPr>
                        <a:t>AGI</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130,606</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128,326</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31244">
                <a:tc>
                  <a:txBody>
                    <a:bodyPr/>
                    <a:lstStyle/>
                    <a:p>
                      <a:pPr algn="l" rtl="0" fontAlgn="b"/>
                      <a:r>
                        <a:rPr lang="en-US" sz="1400" b="0" i="0" u="none" strike="noStrike" dirty="0">
                          <a:solidFill>
                            <a:schemeClr val="tx1"/>
                          </a:solidFill>
                          <a:effectLst/>
                          <a:latin typeface="Calibri" panose="020F0502020204030204" pitchFamily="34" charset="0"/>
                        </a:rPr>
                        <a:t>Standard Deduction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12,700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24,000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6"/>
                  </a:ext>
                </a:extLst>
              </a:tr>
              <a:tr h="231244">
                <a:tc>
                  <a:txBody>
                    <a:bodyPr/>
                    <a:lstStyle/>
                    <a:p>
                      <a:pPr algn="l" rtl="0" fontAlgn="b"/>
                      <a:r>
                        <a:rPr lang="en-US" sz="1400" b="0" i="0" u="none" strike="noStrike" dirty="0">
                          <a:solidFill>
                            <a:schemeClr val="tx1"/>
                          </a:solidFill>
                          <a:effectLst/>
                          <a:latin typeface="Calibri" panose="020F0502020204030204" pitchFamily="34" charset="0"/>
                        </a:rPr>
                        <a:t>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16,200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NA</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31244">
                <a:tc>
                  <a:txBody>
                    <a:bodyPr/>
                    <a:lstStyle/>
                    <a:p>
                      <a:pPr algn="l" rtl="0" fontAlgn="b"/>
                      <a:r>
                        <a:rPr lang="en-US" sz="1400" b="0" i="0" u="none" strike="noStrike" dirty="0">
                          <a:solidFill>
                            <a:schemeClr val="tx1"/>
                          </a:solidFill>
                          <a:effectLst/>
                          <a:latin typeface="Calibri" panose="020F0502020204030204" pitchFamily="34" charset="0"/>
                        </a:rPr>
                        <a:t>Limitation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fontAlgn="b"/>
                      <a:endParaRPr lang="en-US" sz="1400" b="0" i="0" u="none" strike="noStrike" dirty="0">
                        <a:solidFill>
                          <a:schemeClr val="tx1"/>
                        </a:solidFill>
                        <a:effectLst/>
                        <a:latin typeface="Calibri" panose="020F0502020204030204" pitchFamily="34" charset="0"/>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8"/>
                  </a:ext>
                </a:extLst>
              </a:tr>
              <a:tr h="231244">
                <a:tc>
                  <a:txBody>
                    <a:bodyPr/>
                    <a:lstStyle/>
                    <a:p>
                      <a:pPr algn="l" rtl="0" fontAlgn="b"/>
                      <a:r>
                        <a:rPr lang="en-US" sz="1400" b="0" i="0" u="none" strike="noStrike" dirty="0">
                          <a:solidFill>
                            <a:schemeClr val="tx1"/>
                          </a:solidFill>
                          <a:effectLst/>
                          <a:latin typeface="Calibri" panose="020F0502020204030204" pitchFamily="34" charset="0"/>
                        </a:rPr>
                        <a:t>Allowable Exemptions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16,200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alibri" panose="020F0502020204030204" pitchFamily="34" charset="0"/>
                      </a:endParaRP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31244">
                <a:tc>
                  <a:txBody>
                    <a:bodyPr/>
                    <a:lstStyle/>
                    <a:p>
                      <a:pPr algn="l" rtl="0" fontAlgn="b"/>
                      <a:r>
                        <a:rPr lang="en-US" sz="1400" b="0" i="0" u="none" strike="noStrike" dirty="0">
                          <a:solidFill>
                            <a:schemeClr val="tx1"/>
                          </a:solidFill>
                          <a:effectLst/>
                          <a:latin typeface="Calibri" panose="020F0502020204030204" pitchFamily="34" charset="0"/>
                        </a:rPr>
                        <a:t>Taxable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101,706</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104,326</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0"/>
                  </a:ext>
                </a:extLst>
              </a:tr>
              <a:tr h="231244">
                <a:tc>
                  <a:txBody>
                    <a:bodyPr/>
                    <a:lstStyle/>
                    <a:p>
                      <a:pPr algn="l" rtl="0" fontAlgn="b"/>
                      <a:r>
                        <a:rPr lang="en-US" sz="1400" b="1" i="0" u="none" strike="noStrike" dirty="0">
                          <a:solidFill>
                            <a:schemeClr val="tx1"/>
                          </a:solidFill>
                          <a:effectLst/>
                          <a:latin typeface="Calibri" panose="020F0502020204030204" pitchFamily="34" charset="0"/>
                        </a:rPr>
                        <a:t>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1" i="0" u="none" strike="noStrike" dirty="0">
                          <a:solidFill>
                            <a:schemeClr val="tx1"/>
                          </a:solidFill>
                          <a:effectLst/>
                          <a:latin typeface="Calibri" panose="020F0502020204030204" pitchFamily="34" charset="0"/>
                        </a:rPr>
                        <a:t>27,117</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1" i="0" u="none" strike="noStrike" dirty="0">
                          <a:solidFill>
                            <a:schemeClr val="tx1"/>
                          </a:solidFill>
                          <a:effectLst/>
                          <a:latin typeface="Calibri" panose="020F0502020204030204" pitchFamily="34" charset="0"/>
                        </a:rPr>
                        <a:t>23,932</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231244">
                <a:tc>
                  <a:txBody>
                    <a:bodyPr/>
                    <a:lstStyle/>
                    <a:p>
                      <a:pPr algn="l" rtl="0" fontAlgn="b"/>
                      <a:r>
                        <a:rPr lang="en-US" sz="1400" b="0" i="0" u="none" strike="noStrike" dirty="0">
                          <a:solidFill>
                            <a:schemeClr val="tx1"/>
                          </a:solidFill>
                          <a:effectLst/>
                          <a:latin typeface="Calibri" panose="020F0502020204030204" pitchFamily="34" charset="0"/>
                        </a:rPr>
                        <a:t>Personal Credits</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2"/>
                  </a:ext>
                </a:extLst>
              </a:tr>
              <a:tr h="231244">
                <a:tc>
                  <a:txBody>
                    <a:bodyPr/>
                    <a:lstStyle/>
                    <a:p>
                      <a:pPr algn="l" rtl="0" fontAlgn="b"/>
                      <a:r>
                        <a:rPr lang="en-US" sz="1400" b="1" i="0" u="none" strike="noStrike" dirty="0">
                          <a:solidFill>
                            <a:schemeClr val="tx1"/>
                          </a:solidFill>
                          <a:effectLst/>
                          <a:latin typeface="Calibri" panose="020F0502020204030204" pitchFamily="34" charset="0"/>
                        </a:rPr>
                        <a:t>Net 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CCE2"/>
                      </a:solidFill>
                      <a:prstDash val="solid"/>
                      <a:round/>
                      <a:headEnd type="none" w="med" len="med"/>
                      <a:tailEnd type="none" w="med" len="med"/>
                    </a:lnB>
                    <a:solidFill>
                      <a:schemeClr val="bg1"/>
                    </a:solidFill>
                  </a:tcPr>
                </a:tc>
                <a:tc>
                  <a:txBody>
                    <a:bodyPr/>
                    <a:lstStyle/>
                    <a:p>
                      <a:pPr algn="r" rtl="0" fontAlgn="b"/>
                      <a:r>
                        <a:rPr lang="en-US" sz="1400" b="1" i="0" u="none" strike="noStrike" dirty="0">
                          <a:solidFill>
                            <a:schemeClr val="tx1"/>
                          </a:solidFill>
                          <a:effectLst/>
                          <a:latin typeface="Calibri" panose="020F0502020204030204" pitchFamily="34" charset="0"/>
                        </a:rPr>
                        <a:t>27,117</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sz="1400" b="1" i="0" u="none" strike="noStrike" dirty="0">
                          <a:solidFill>
                            <a:schemeClr val="tx1"/>
                          </a:solidFill>
                          <a:effectLst/>
                          <a:latin typeface="Calibri" panose="020F0502020204030204" pitchFamily="34" charset="0"/>
                        </a:rPr>
                        <a:t>19,932</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291064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Example with tax equalization</a:t>
            </a:r>
          </a:p>
        </p:txBody>
      </p:sp>
      <p:sp>
        <p:nvSpPr>
          <p:cNvPr id="6" name="TextBox 5"/>
          <p:cNvSpPr txBox="1"/>
          <p:nvPr/>
        </p:nvSpPr>
        <p:spPr>
          <a:xfrm>
            <a:off x="752401" y="1210759"/>
            <a:ext cx="1671132" cy="1877437"/>
          </a:xfrm>
          <a:prstGeom prst="rect">
            <a:avLst/>
          </a:prstGeom>
          <a:noFill/>
        </p:spPr>
        <p:txBody>
          <a:bodyPr wrap="square" lIns="0" tIns="0" rIns="0" bIns="0" rtlCol="0">
            <a:spAutoFit/>
          </a:bodyPr>
          <a:lstStyle/>
          <a:p>
            <a:pPr>
              <a:spcAft>
                <a:spcPts val="600"/>
              </a:spcAft>
            </a:pPr>
            <a:r>
              <a:rPr lang="en-US" sz="1400" b="1" dirty="0">
                <a:solidFill>
                  <a:srgbClr val="00338D"/>
                </a:solidFill>
                <a:latin typeface="Calibri" panose="020F0502020204030204" pitchFamily="34" charset="0"/>
              </a:rPr>
              <a:t>Married couple filing jointly with 2 children under age 17</a:t>
            </a:r>
          </a:p>
          <a:p>
            <a:pPr>
              <a:spcAft>
                <a:spcPts val="600"/>
              </a:spcAft>
            </a:pPr>
            <a:r>
              <a:rPr lang="en-US" sz="1400" b="1" dirty="0">
                <a:solidFill>
                  <a:srgbClr val="00338D"/>
                </a:solidFill>
                <a:latin typeface="Calibri" panose="020F0502020204030204" pitchFamily="34" charset="0"/>
              </a:rPr>
              <a:t>$100,000 foreign assignment allowances</a:t>
            </a:r>
          </a:p>
          <a:p>
            <a:pPr>
              <a:spcAft>
                <a:spcPts val="600"/>
              </a:spcAft>
            </a:pPr>
            <a:r>
              <a:rPr lang="en-US" sz="1400" b="1" dirty="0">
                <a:solidFill>
                  <a:srgbClr val="00338D"/>
                </a:solidFill>
                <a:latin typeface="Calibri" panose="020F0502020204030204" pitchFamily="34" charset="0"/>
              </a:rPr>
              <a:t>Foreign income tax rate: 40%</a:t>
            </a:r>
          </a:p>
        </p:txBody>
      </p:sp>
      <p:graphicFrame>
        <p:nvGraphicFramePr>
          <p:cNvPr id="8" name="Table 7"/>
          <p:cNvGraphicFramePr>
            <a:graphicFrameLocks noGrp="1"/>
          </p:cNvGraphicFramePr>
          <p:nvPr>
            <p:extLst>
              <p:ext uri="{D42A27DB-BD31-4B8C-83A1-F6EECF244321}">
                <p14:modId xmlns:p14="http://schemas.microsoft.com/office/powerpoint/2010/main" val="341482442"/>
              </p:ext>
            </p:extLst>
          </p:nvPr>
        </p:nvGraphicFramePr>
        <p:xfrm>
          <a:off x="2590800" y="1210759"/>
          <a:ext cx="5852160" cy="3749040"/>
        </p:xfrm>
        <a:graphic>
          <a:graphicData uri="http://schemas.openxmlformats.org/drawingml/2006/table">
            <a:tbl>
              <a:tblPr/>
              <a:tblGrid>
                <a:gridCol w="3127248">
                  <a:extLst>
                    <a:ext uri="{9D8B030D-6E8A-4147-A177-3AD203B41FA5}">
                      <a16:colId xmlns="" xmlns:a16="http://schemas.microsoft.com/office/drawing/2014/main" val="20000"/>
                    </a:ext>
                  </a:extLst>
                </a:gridCol>
                <a:gridCol w="1362456">
                  <a:extLst>
                    <a:ext uri="{9D8B030D-6E8A-4147-A177-3AD203B41FA5}">
                      <a16:colId xmlns="" xmlns:a16="http://schemas.microsoft.com/office/drawing/2014/main" val="20001"/>
                    </a:ext>
                  </a:extLst>
                </a:gridCol>
                <a:gridCol w="1362456">
                  <a:extLst>
                    <a:ext uri="{9D8B030D-6E8A-4147-A177-3AD203B41FA5}">
                      <a16:colId xmlns="" xmlns:a16="http://schemas.microsoft.com/office/drawing/2014/main" val="20002"/>
                    </a:ext>
                  </a:extLst>
                </a:gridCol>
              </a:tblGrid>
              <a:tr h="0">
                <a:tc>
                  <a:txBody>
                    <a:bodyPr/>
                    <a:lstStyle/>
                    <a:p>
                      <a:pPr algn="l" fontAlgn="b"/>
                      <a:endParaRPr lang="en-US" sz="1400" b="0" i="0" u="none" strike="noStrike" dirty="0">
                        <a:solidFill>
                          <a:schemeClr val="bg1"/>
                        </a:solidFill>
                        <a:effectLst/>
                        <a:latin typeface="Calibri" panose="020F0502020204030204" pitchFamily="34" charset="0"/>
                      </a:endParaRPr>
                    </a:p>
                  </a:txBody>
                  <a:tcPr marL="18288" marR="18288" marT="18288" marB="18288" anchor="b">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r>
                        <a:rPr lang="en-US" sz="1400" b="1" i="0" u="none" strike="noStrike" dirty="0">
                          <a:solidFill>
                            <a:schemeClr val="bg1"/>
                          </a:solidFill>
                          <a:effectLst/>
                          <a:latin typeface="Calibri" panose="020F0502020204030204" pitchFamily="34" charset="0"/>
                        </a:rPr>
                        <a:t>2017</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tc>
                  <a:txBody>
                    <a:bodyPr/>
                    <a:lstStyle/>
                    <a:p>
                      <a:pPr algn="ctr" rtl="0" fontAlgn="b"/>
                      <a:r>
                        <a:rPr lang="en-US" sz="1400" b="1" i="0" u="none" strike="noStrike" dirty="0">
                          <a:solidFill>
                            <a:schemeClr val="bg1"/>
                          </a:solidFill>
                          <a:effectLst/>
                          <a:latin typeface="Calibri" panose="020F0502020204030204" pitchFamily="34" charset="0"/>
                        </a:rPr>
                        <a:t>2018 (TCJA)</a:t>
                      </a:r>
                    </a:p>
                  </a:txBody>
                  <a:tcPr marL="18288" marR="18288" marT="18288" marB="18288" anchor="b">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rgbClr val="BFCCE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338D"/>
                    </a:solidFill>
                  </a:tcPr>
                </a:tc>
                <a:extLst>
                  <a:ext uri="{0D108BD9-81ED-4DB2-BD59-A6C34878D82A}">
                    <a16:rowId xmlns="" xmlns:a16="http://schemas.microsoft.com/office/drawing/2014/main" val="10000"/>
                  </a:ext>
                </a:extLst>
              </a:tr>
              <a:tr h="0">
                <a:tc>
                  <a:txBody>
                    <a:bodyPr/>
                    <a:lstStyle/>
                    <a:p>
                      <a:pPr algn="l" rtl="0" fontAlgn="b"/>
                      <a:r>
                        <a:rPr lang="en-US" sz="1400" b="0" i="0" u="none" strike="noStrike" dirty="0">
                          <a:solidFill>
                            <a:schemeClr val="tx1"/>
                          </a:solidFill>
                          <a:effectLst/>
                          <a:latin typeface="Calibri" panose="020F0502020204030204" pitchFamily="34" charset="0"/>
                        </a:rPr>
                        <a:t>Compensation</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245,000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r" rtl="0" fontAlgn="b"/>
                      <a:r>
                        <a:rPr lang="en-US" sz="1400" b="0" i="0" u="none" strike="noStrike" dirty="0">
                          <a:solidFill>
                            <a:schemeClr val="tx1"/>
                          </a:solidFill>
                          <a:effectLst/>
                          <a:latin typeface="Calibri" panose="020F0502020204030204" pitchFamily="34" charset="0"/>
                        </a:rPr>
                        <a:t>245,000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algn="l" rtl="0" fontAlgn="b"/>
                      <a:r>
                        <a:rPr lang="en-US" sz="1400" b="0" i="0" u="none" strike="noStrike" dirty="0">
                          <a:solidFill>
                            <a:schemeClr val="tx1"/>
                          </a:solidFill>
                          <a:effectLst/>
                          <a:latin typeface="Calibri" panose="020F0502020204030204" pitchFamily="34" charset="0"/>
                        </a:rPr>
                        <a:t>Hypothetical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-20,653</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-14,799</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2"/>
                  </a:ext>
                </a:extLst>
              </a:tr>
              <a:tr h="0">
                <a:tc>
                  <a:txBody>
                    <a:bodyPr/>
                    <a:lstStyle/>
                    <a:p>
                      <a:pPr algn="l" rtl="0" fontAlgn="b"/>
                      <a:r>
                        <a:rPr lang="en-US" sz="1400" b="0" i="0" u="none" strike="noStrike" dirty="0">
                          <a:solidFill>
                            <a:schemeClr val="tx1"/>
                          </a:solidFill>
                          <a:effectLst/>
                          <a:latin typeface="Calibri" panose="020F0502020204030204" pitchFamily="34" charset="0"/>
                        </a:rPr>
                        <a:t>Other Ordinary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r" rtl="0" fontAlgn="b"/>
                      <a:r>
                        <a:rPr lang="en-US" sz="1400" b="0" i="0" u="none" strike="noStrike" dirty="0">
                          <a:solidFill>
                            <a:schemeClr val="tx1"/>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r" rtl="0" fontAlgn="b"/>
                      <a:r>
                        <a:rPr lang="en-US" sz="1400" b="0" i="0" u="none" strike="noStrike" dirty="0">
                          <a:solidFill>
                            <a:schemeClr val="tx1"/>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3"/>
                  </a:ext>
                </a:extLst>
              </a:tr>
              <a:tr h="0">
                <a:tc>
                  <a:txBody>
                    <a:bodyPr/>
                    <a:lstStyle/>
                    <a:p>
                      <a:pPr algn="l" rtl="0" fontAlgn="b"/>
                      <a:r>
                        <a:rPr lang="en-US" sz="1400" b="0" i="0" u="none" strike="noStrike" dirty="0">
                          <a:solidFill>
                            <a:schemeClr val="tx1"/>
                          </a:solidFill>
                          <a:effectLst/>
                          <a:latin typeface="Calibri" panose="020F0502020204030204" pitchFamily="34" charset="0"/>
                        </a:rPr>
                        <a:t>LTCG/Qualified Dividends</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2,000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BFCCE2"/>
                    </a:solidFill>
                  </a:tcPr>
                </a:tc>
                <a:extLst>
                  <a:ext uri="{0D108BD9-81ED-4DB2-BD59-A6C34878D82A}">
                    <a16:rowId xmlns="" xmlns:a16="http://schemas.microsoft.com/office/drawing/2014/main" val="10004"/>
                  </a:ext>
                </a:extLst>
              </a:tr>
              <a:tr h="0">
                <a:tc>
                  <a:txBody>
                    <a:bodyPr/>
                    <a:lstStyle/>
                    <a:p>
                      <a:pPr algn="l" rtl="0" fontAlgn="b"/>
                      <a:r>
                        <a:rPr lang="en-US" sz="1400" b="0" i="0" u="none" strike="noStrike" dirty="0">
                          <a:solidFill>
                            <a:schemeClr val="tx1"/>
                          </a:solidFill>
                          <a:effectLst/>
                          <a:latin typeface="Calibri" panose="020F0502020204030204" pitchFamily="34" charset="0"/>
                        </a:rPr>
                        <a:t>Foreign Earned Income Exclusion</a:t>
                      </a:r>
                    </a:p>
                  </a:txBody>
                  <a:tcPr marL="18288" marR="18288" marT="18288" marB="18288">
                    <a:lnL w="6350" cap="flat" cmpd="sng" algn="ctr">
                      <a:solidFill>
                        <a:srgbClr val="BFCCE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r" rtl="0" fontAlgn="b"/>
                      <a:r>
                        <a:rPr lang="en-US" sz="1400" b="0" i="0" u="none" strike="noStrike" dirty="0">
                          <a:solidFill>
                            <a:schemeClr val="tx1"/>
                          </a:solidFill>
                          <a:effectLst/>
                          <a:latin typeface="Calibri" panose="020F0502020204030204" pitchFamily="34" charset="0"/>
                        </a:rPr>
                        <a:t>-116,394</a:t>
                      </a:r>
                    </a:p>
                  </a:txBody>
                  <a:tcPr marL="18288" marR="18288" marT="18288" marB="1828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1400" b="0" i="0" u="none" strike="noStrike" dirty="0">
                          <a:solidFill>
                            <a:schemeClr val="tx1"/>
                          </a:solidFill>
                          <a:effectLst/>
                          <a:latin typeface="Calibri" panose="020F0502020204030204" pitchFamily="34" charset="0"/>
                        </a:rPr>
                        <a:t>-118,674</a:t>
                      </a:r>
                    </a:p>
                  </a:txBody>
                  <a:tcPr marL="18288" marR="18288" marT="18288" marB="1828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0">
                <a:tc>
                  <a:txBody>
                    <a:bodyPr/>
                    <a:lstStyle/>
                    <a:p>
                      <a:pPr algn="l" rtl="0" fontAlgn="b"/>
                      <a:r>
                        <a:rPr lang="en-US" sz="1400" b="0" i="0" u="none" strike="noStrike" dirty="0">
                          <a:solidFill>
                            <a:schemeClr val="tx1"/>
                          </a:solidFill>
                          <a:effectLst/>
                          <a:latin typeface="Calibri" panose="020F0502020204030204" pitchFamily="34" charset="0"/>
                        </a:rPr>
                        <a:t>AGI</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109,953</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113,527</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06"/>
                  </a:ext>
                </a:extLst>
              </a:tr>
              <a:tr h="0">
                <a:tc>
                  <a:txBody>
                    <a:bodyPr/>
                    <a:lstStyle/>
                    <a:p>
                      <a:pPr algn="l" rtl="0" fontAlgn="b"/>
                      <a:r>
                        <a:rPr lang="en-US" sz="1400" b="0" i="0" u="none" strike="noStrike" dirty="0">
                          <a:solidFill>
                            <a:schemeClr val="tx1"/>
                          </a:solidFill>
                          <a:effectLst/>
                          <a:latin typeface="Calibri" panose="020F0502020204030204" pitchFamily="34" charset="0"/>
                        </a:rPr>
                        <a:t>Taxable Income</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r" rtl="0" fontAlgn="b"/>
                      <a:r>
                        <a:rPr lang="en-US" sz="1400" b="0" i="0" u="none" strike="noStrike" dirty="0">
                          <a:solidFill>
                            <a:schemeClr val="tx1"/>
                          </a:solidFill>
                          <a:effectLst/>
                          <a:latin typeface="Calibri" panose="020F0502020204030204" pitchFamily="34" charset="0"/>
                        </a:rPr>
                        <a:t>81,053</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dirty="0">
                          <a:solidFill>
                            <a:schemeClr val="tx1"/>
                          </a:solidFill>
                          <a:effectLst/>
                          <a:latin typeface="Calibri" panose="020F0502020204030204" pitchFamily="34" charset="0"/>
                        </a:rPr>
                        <a:t>89,527</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0">
                <a:tc>
                  <a:txBody>
                    <a:bodyPr/>
                    <a:lstStyle/>
                    <a:p>
                      <a:pPr algn="l" rtl="0" fontAlgn="b"/>
                      <a:r>
                        <a:rPr lang="en-US" sz="1400" b="0" i="0" u="none" strike="noStrike" dirty="0">
                          <a:solidFill>
                            <a:schemeClr val="tx1"/>
                          </a:solidFill>
                          <a:effectLst/>
                          <a:latin typeface="Calibri" panose="020F0502020204030204" pitchFamily="34" charset="0"/>
                        </a:rPr>
                        <a:t>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21,334</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20,380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08"/>
                  </a:ext>
                </a:extLst>
              </a:tr>
              <a:tr h="0">
                <a:tc>
                  <a:txBody>
                    <a:bodyPr/>
                    <a:lstStyle/>
                    <a:p>
                      <a:pPr algn="l" rtl="0" fontAlgn="b"/>
                      <a:r>
                        <a:rPr lang="en-US" sz="1400" b="0" i="0" u="none" strike="noStrike" dirty="0">
                          <a:solidFill>
                            <a:schemeClr val="tx1"/>
                          </a:solidFill>
                          <a:effectLst/>
                          <a:latin typeface="Calibri" panose="020F0502020204030204" pitchFamily="34" charset="0"/>
                        </a:rPr>
                        <a:t>Personal Credits</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r" rtl="0" fontAlgn="b"/>
                      <a:r>
                        <a:rPr lang="en-US" sz="1400" b="0" i="0" u="none" strike="noStrike" dirty="0">
                          <a:solidFill>
                            <a:schemeClr val="tx1"/>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1400" b="0" i="0" u="none" strike="noStrike" dirty="0">
                          <a:solidFill>
                            <a:schemeClr val="tx1"/>
                          </a:solidFill>
                          <a:effectLst/>
                          <a:latin typeface="Calibri" panose="020F0502020204030204" pitchFamily="34" charset="0"/>
                        </a:rPr>
                        <a:t>-4,000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9"/>
                  </a:ext>
                </a:extLst>
              </a:tr>
              <a:tr h="0">
                <a:tc>
                  <a:txBody>
                    <a:bodyPr/>
                    <a:lstStyle/>
                    <a:p>
                      <a:pPr algn="l" rtl="0" fontAlgn="b"/>
                      <a:r>
                        <a:rPr lang="en-US" sz="1400" b="0" i="0" u="none" strike="noStrike" dirty="0">
                          <a:solidFill>
                            <a:schemeClr val="tx1"/>
                          </a:solidFill>
                          <a:effectLst/>
                          <a:latin typeface="Calibri" panose="020F0502020204030204" pitchFamily="34" charset="0"/>
                        </a:rPr>
                        <a:t>Foreign Tax Credit</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-21,334</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r>
                        <a:rPr lang="en-US" sz="1400" b="0" i="0" u="none" strike="noStrike" dirty="0">
                          <a:solidFill>
                            <a:schemeClr val="tx1"/>
                          </a:solidFill>
                          <a:effectLst/>
                          <a:latin typeface="Calibri" panose="020F0502020204030204" pitchFamily="34" charset="0"/>
                        </a:rPr>
                        <a:t>-16,380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0"/>
                  </a:ext>
                </a:extLst>
              </a:tr>
              <a:tr h="0">
                <a:tc>
                  <a:txBody>
                    <a:bodyPr/>
                    <a:lstStyle/>
                    <a:p>
                      <a:pPr algn="l" rtl="0" fontAlgn="b"/>
                      <a:r>
                        <a:rPr lang="en-US" sz="1400" b="0" i="0" u="none" strike="noStrike" dirty="0">
                          <a:solidFill>
                            <a:schemeClr val="tx1"/>
                          </a:solidFill>
                          <a:effectLst/>
                          <a:latin typeface="Calibri" panose="020F0502020204030204" pitchFamily="34" charset="0"/>
                        </a:rPr>
                        <a:t>Net U.S. 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r" rtl="0" fontAlgn="b"/>
                      <a:r>
                        <a:rPr lang="en-US" sz="1400" b="0" i="0" u="none" strike="noStrike" dirty="0">
                          <a:solidFill>
                            <a:schemeClr val="tx1"/>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1400" b="0" i="0" u="none" strike="noStrike" dirty="0">
                          <a:solidFill>
                            <a:schemeClr val="tx1"/>
                          </a:solidFill>
                          <a:effectLst/>
                          <a:latin typeface="Calibri" panose="020F0502020204030204" pitchFamily="34" charset="0"/>
                        </a:rPr>
                        <a:t>0</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11"/>
                  </a:ext>
                </a:extLst>
              </a:tr>
              <a:tr h="0">
                <a:tc>
                  <a:txBody>
                    <a:bodyPr/>
                    <a:lstStyle/>
                    <a:p>
                      <a:pPr algn="l" fontAlgn="b"/>
                      <a:r>
                        <a:rPr lang="en-US" sz="1400" b="0" i="0" u="none" strike="noStrike" dirty="0">
                          <a:solidFill>
                            <a:schemeClr val="tx1"/>
                          </a:solidFill>
                          <a:effectLst/>
                          <a:latin typeface="Calibri" panose="020F0502020204030204" pitchFamily="34" charset="0"/>
                        </a:rPr>
                        <a:t>Foreign Income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fontAlgn="b"/>
                      <a:r>
                        <a:rPr lang="en-US" sz="1400" b="0" i="0" u="none" strike="noStrike" dirty="0">
                          <a:solidFill>
                            <a:schemeClr val="tx1"/>
                          </a:solidFill>
                          <a:effectLst/>
                          <a:latin typeface="Calibri" panose="020F0502020204030204" pitchFamily="34" charset="0"/>
                        </a:rPr>
                        <a:t>89,739</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tc>
                  <a:txBody>
                    <a:bodyPr/>
                    <a:lstStyle/>
                    <a:p>
                      <a:pPr algn="r" fontAlgn="b"/>
                      <a:r>
                        <a:rPr lang="en-US" sz="1400" b="0" i="0" u="none" strike="noStrike" dirty="0">
                          <a:solidFill>
                            <a:schemeClr val="tx1"/>
                          </a:solidFill>
                          <a:effectLst/>
                          <a:latin typeface="Calibri" panose="020F0502020204030204" pitchFamily="34" charset="0"/>
                        </a:rPr>
                        <a:t>92,080</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CCE2"/>
                    </a:solidFill>
                  </a:tcPr>
                </a:tc>
                <a:extLst>
                  <a:ext uri="{0D108BD9-81ED-4DB2-BD59-A6C34878D82A}">
                    <a16:rowId xmlns="" xmlns:a16="http://schemas.microsoft.com/office/drawing/2014/main" val="10012"/>
                  </a:ext>
                </a:extLst>
              </a:tr>
              <a:tr h="0">
                <a:tc>
                  <a:txBody>
                    <a:bodyPr/>
                    <a:lstStyle/>
                    <a:p>
                      <a:pPr algn="l" fontAlgn="b"/>
                      <a:r>
                        <a:rPr lang="en-US" sz="1400" b="0" i="0" u="none" strike="noStrike" dirty="0">
                          <a:solidFill>
                            <a:schemeClr val="tx1"/>
                          </a:solidFill>
                          <a:effectLst/>
                          <a:latin typeface="Calibri" panose="020F0502020204030204" pitchFamily="34" charset="0"/>
                        </a:rPr>
                        <a:t>U.S. Hypothetical Tax</a:t>
                      </a:r>
                    </a:p>
                  </a:txBody>
                  <a:tcPr marL="18288" marR="18288" marT="18288" marB="18288">
                    <a:lnL w="6350" cap="flat" cmpd="sng" algn="ctr">
                      <a:solidFill>
                        <a:srgbClr val="BFCCE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r" fontAlgn="b"/>
                      <a:r>
                        <a:rPr lang="en-US" sz="1400" b="0" i="0" u="none" strike="noStrike" dirty="0">
                          <a:solidFill>
                            <a:schemeClr val="tx1"/>
                          </a:solidFill>
                          <a:effectLst/>
                          <a:latin typeface="Calibri" panose="020F0502020204030204" pitchFamily="34" charset="0"/>
                        </a:rPr>
                        <a:t>-20,653</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chemeClr val="tx1"/>
                          </a:solidFill>
                          <a:effectLst/>
                          <a:latin typeface="Calibri" panose="020F0502020204030204" pitchFamily="34" charset="0"/>
                        </a:rPr>
                        <a:t>-14,799</a:t>
                      </a:r>
                    </a:p>
                  </a:txBody>
                  <a:tcPr marL="18288" marR="18288" marT="18288" marB="18288">
                    <a:lnL w="6350" cap="flat" cmpd="sng" algn="ctr">
                      <a:solidFill>
                        <a:schemeClr val="bg1"/>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3"/>
                  </a:ext>
                </a:extLst>
              </a:tr>
              <a:tr h="0">
                <a:tc>
                  <a:txBody>
                    <a:bodyPr/>
                    <a:lstStyle/>
                    <a:p>
                      <a:pPr algn="l" fontAlgn="b"/>
                      <a:r>
                        <a:rPr lang="en-US" sz="1400" b="0" i="0" u="none" strike="noStrike" dirty="0">
                          <a:solidFill>
                            <a:schemeClr val="tx1"/>
                          </a:solidFill>
                          <a:effectLst/>
                          <a:latin typeface="Calibri" panose="020F0502020204030204" pitchFamily="34" charset="0"/>
                        </a:rPr>
                        <a:t>Net Tax Cost</a:t>
                      </a:r>
                      <a:r>
                        <a:rPr lang="en-US" sz="1400" b="0" i="0" u="none" strike="noStrike" baseline="0" dirty="0">
                          <a:solidFill>
                            <a:schemeClr val="tx1"/>
                          </a:solidFill>
                          <a:effectLst/>
                          <a:latin typeface="Calibri" panose="020F0502020204030204" pitchFamily="34" charset="0"/>
                        </a:rPr>
                        <a:t> before Gross-up</a:t>
                      </a:r>
                      <a:endParaRPr lang="en-US" sz="1400" b="0" i="0" u="none" strike="noStrike" dirty="0">
                        <a:solidFill>
                          <a:schemeClr val="tx1"/>
                        </a:solidFill>
                        <a:effectLst/>
                        <a:latin typeface="Calibri" panose="020F0502020204030204" pitchFamily="34" charset="0"/>
                      </a:endParaRP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CCE2"/>
                      </a:solidFill>
                      <a:prstDash val="solid"/>
                      <a:round/>
                      <a:headEnd type="none" w="med" len="med"/>
                      <a:tailEnd type="none" w="med" len="med"/>
                    </a:lnB>
                    <a:solidFill>
                      <a:srgbClr val="BFCCE2"/>
                    </a:solidFill>
                  </a:tcPr>
                </a:tc>
                <a:tc>
                  <a:txBody>
                    <a:bodyPr/>
                    <a:lstStyle/>
                    <a:p>
                      <a:pPr algn="r" rtl="0" fontAlgn="b"/>
                      <a:r>
                        <a:rPr lang="en-US" sz="1400" b="1" i="0" u="none" strike="noStrike" dirty="0">
                          <a:solidFill>
                            <a:schemeClr val="tx1"/>
                          </a:solidFill>
                          <a:effectLst/>
                          <a:latin typeface="Calibri" panose="020F0502020204030204" pitchFamily="34" charset="0"/>
                        </a:rPr>
                        <a:t>69,086</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tc>
                  <a:txBody>
                    <a:bodyPr/>
                    <a:lstStyle/>
                    <a:p>
                      <a:pPr algn="r" rtl="0" fontAlgn="b"/>
                      <a:r>
                        <a:rPr lang="en-US" sz="1400" b="1" i="0" u="none" strike="noStrike" dirty="0">
                          <a:solidFill>
                            <a:schemeClr val="tx1"/>
                          </a:solidFill>
                          <a:effectLst/>
                          <a:latin typeface="Calibri" panose="020F0502020204030204" pitchFamily="34" charset="0"/>
                        </a:rPr>
                        <a:t>77,281</a:t>
                      </a:r>
                    </a:p>
                  </a:txBody>
                  <a:tcPr marL="18288" marR="18288" marT="18288" marB="18288">
                    <a:lnL w="6350" cap="flat" cmpd="sng" algn="ctr">
                      <a:solidFill>
                        <a:srgbClr val="BFCCE2"/>
                      </a:solidFill>
                      <a:prstDash val="solid"/>
                      <a:round/>
                      <a:headEnd type="none" w="med" len="med"/>
                      <a:tailEnd type="none" w="med" len="med"/>
                    </a:lnL>
                    <a:lnR w="6350" cap="flat" cmpd="sng" algn="ctr">
                      <a:solidFill>
                        <a:srgbClr val="BFCCE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CCE2"/>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595111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01000" cy="1060304"/>
          </a:xfrm>
        </p:spPr>
        <p:txBody>
          <a:bodyPr>
            <a:normAutofit fontScale="90000"/>
          </a:bodyPr>
          <a:lstStyle/>
          <a:p>
            <a:r>
              <a:rPr lang="en-US" dirty="0"/>
              <a:t>US tax reform: Individual income tax rates</a:t>
            </a:r>
          </a:p>
        </p:txBody>
      </p:sp>
      <p:graphicFrame>
        <p:nvGraphicFramePr>
          <p:cNvPr id="2" name="Table 1"/>
          <p:cNvGraphicFramePr>
            <a:graphicFrameLocks noGrp="1"/>
          </p:cNvGraphicFramePr>
          <p:nvPr>
            <p:extLst>
              <p:ext uri="{D42A27DB-BD31-4B8C-83A1-F6EECF244321}">
                <p14:modId xmlns:p14="http://schemas.microsoft.com/office/powerpoint/2010/main" val="2180111486"/>
              </p:ext>
            </p:extLst>
          </p:nvPr>
        </p:nvGraphicFramePr>
        <p:xfrm>
          <a:off x="376235" y="1308018"/>
          <a:ext cx="8393542" cy="2048256"/>
        </p:xfrm>
        <a:graphic>
          <a:graphicData uri="http://schemas.openxmlformats.org/drawingml/2006/table">
            <a:tbl>
              <a:tblPr firstRow="1" firstCol="1" bandRow="1">
                <a:tableStyleId>{5C22544A-7EE6-4342-B048-85BDC9FD1C3A}</a:tableStyleId>
              </a:tblPr>
              <a:tblGrid>
                <a:gridCol w="822960">
                  <a:extLst>
                    <a:ext uri="{9D8B030D-6E8A-4147-A177-3AD203B41FA5}">
                      <a16:colId xmlns="" xmlns:a16="http://schemas.microsoft.com/office/drawing/2014/main" val="2890290938"/>
                    </a:ext>
                  </a:extLst>
                </a:gridCol>
                <a:gridCol w="1796471">
                  <a:extLst>
                    <a:ext uri="{9D8B030D-6E8A-4147-A177-3AD203B41FA5}">
                      <a16:colId xmlns="" xmlns:a16="http://schemas.microsoft.com/office/drawing/2014/main" val="2821628200"/>
                    </a:ext>
                  </a:extLst>
                </a:gridCol>
                <a:gridCol w="1796471">
                  <a:extLst>
                    <a:ext uri="{9D8B030D-6E8A-4147-A177-3AD203B41FA5}">
                      <a16:colId xmlns="" xmlns:a16="http://schemas.microsoft.com/office/drawing/2014/main" val="1347579124"/>
                    </a:ext>
                  </a:extLst>
                </a:gridCol>
                <a:gridCol w="1874520">
                  <a:extLst>
                    <a:ext uri="{9D8B030D-6E8A-4147-A177-3AD203B41FA5}">
                      <a16:colId xmlns="" xmlns:a16="http://schemas.microsoft.com/office/drawing/2014/main" val="2626310628"/>
                    </a:ext>
                  </a:extLst>
                </a:gridCol>
                <a:gridCol w="2103120">
                  <a:extLst>
                    <a:ext uri="{9D8B030D-6E8A-4147-A177-3AD203B41FA5}">
                      <a16:colId xmlns="" xmlns:a16="http://schemas.microsoft.com/office/drawing/2014/main" val="2906196547"/>
                    </a:ext>
                  </a:extLst>
                </a:gridCol>
              </a:tblGrid>
              <a:tr h="256032">
                <a:tc>
                  <a:txBody>
                    <a:bodyPr/>
                    <a:lstStyle/>
                    <a:p>
                      <a:pPr marL="0" marR="0">
                        <a:lnSpc>
                          <a:spcPct val="107000"/>
                        </a:lnSpc>
                        <a:spcBef>
                          <a:spcPts val="0"/>
                        </a:spcBef>
                        <a:spcAft>
                          <a:spcPts val="0"/>
                        </a:spcAft>
                      </a:pPr>
                      <a:r>
                        <a:rPr lang="en-US" sz="1200" dirty="0">
                          <a:effectLst/>
                        </a:rPr>
                        <a:t>Tax 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p>
                      <a:pPr marL="0" marR="0">
                        <a:lnSpc>
                          <a:spcPct val="107000"/>
                        </a:lnSpc>
                        <a:spcBef>
                          <a:spcPts val="0"/>
                        </a:spcBef>
                        <a:spcAft>
                          <a:spcPts val="0"/>
                        </a:spcAft>
                      </a:pPr>
                      <a:r>
                        <a:rPr lang="en-US" sz="1200" dirty="0">
                          <a:effectLst/>
                        </a:rPr>
                        <a:t>Single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p>
                      <a:pPr marL="0" marR="0">
                        <a:lnSpc>
                          <a:spcPct val="107000"/>
                        </a:lnSpc>
                        <a:spcBef>
                          <a:spcPts val="0"/>
                        </a:spcBef>
                        <a:spcAft>
                          <a:spcPts val="0"/>
                        </a:spcAft>
                      </a:pPr>
                      <a:r>
                        <a:rPr lang="en-US" sz="1200" dirty="0">
                          <a:effectLst/>
                        </a:rPr>
                        <a:t>Heads of Household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p>
                      <a:pPr marL="0" marR="0">
                        <a:lnSpc>
                          <a:spcPct val="107000"/>
                        </a:lnSpc>
                        <a:spcBef>
                          <a:spcPts val="0"/>
                        </a:spcBef>
                        <a:spcAft>
                          <a:spcPts val="0"/>
                        </a:spcAft>
                      </a:pPr>
                      <a:r>
                        <a:rPr lang="en-US" sz="1200" dirty="0">
                          <a:effectLst/>
                        </a:rPr>
                        <a:t>Married Filing Joint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p>
                      <a:pPr marL="0" marR="0">
                        <a:lnSpc>
                          <a:spcPct val="107000"/>
                        </a:lnSpc>
                        <a:spcBef>
                          <a:spcPts val="0"/>
                        </a:spcBef>
                        <a:spcAft>
                          <a:spcPts val="0"/>
                        </a:spcAft>
                      </a:pPr>
                      <a:r>
                        <a:rPr lang="en-US" sz="1200" dirty="0">
                          <a:effectLst/>
                        </a:rPr>
                        <a:t>Married Filing Separate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9525" cap="flat" cmpd="sng" algn="ctr">
                      <a:solidFill>
                        <a:schemeClr val="bg1"/>
                      </a:solidFill>
                      <a:prstDash val="solid"/>
                      <a:round/>
                      <a:headEnd type="none" w="med" len="med"/>
                      <a:tailEnd type="none" w="med" len="med"/>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extLst>
                  <a:ext uri="{0D108BD9-81ED-4DB2-BD59-A6C34878D82A}">
                    <a16:rowId xmlns="" xmlns:a16="http://schemas.microsoft.com/office/drawing/2014/main" val="3676372991"/>
                  </a:ext>
                </a:extLst>
              </a:tr>
              <a:tr h="256032">
                <a:tc>
                  <a:txBody>
                    <a:bodyPr/>
                    <a:lstStyle/>
                    <a:p>
                      <a:pPr marL="0" marR="0" algn="r">
                        <a:lnSpc>
                          <a:spcPct val="107000"/>
                        </a:lnSpc>
                        <a:spcBef>
                          <a:spcPts val="0"/>
                        </a:spcBef>
                        <a:spcAft>
                          <a:spcPts val="0"/>
                        </a:spcAft>
                      </a:pPr>
                      <a:r>
                        <a:rPr lang="en-US" sz="1200" dirty="0">
                          <a:effectLst/>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$0 - $9,525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$0 - $13,600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$0 - $19,050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$0 - $9,525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98421296"/>
                  </a:ext>
                </a:extLst>
              </a:tr>
              <a:tr h="256032">
                <a:tc>
                  <a:txBody>
                    <a:bodyPr/>
                    <a:lstStyle/>
                    <a:p>
                      <a:pPr marL="0" marR="0" algn="r">
                        <a:lnSpc>
                          <a:spcPct val="107000"/>
                        </a:lnSpc>
                        <a:spcBef>
                          <a:spcPts val="0"/>
                        </a:spcBef>
                        <a:spcAft>
                          <a:spcPts val="0"/>
                        </a:spcAft>
                      </a:pPr>
                      <a:r>
                        <a:rPr lang="en-US" sz="1200" dirty="0">
                          <a:effectLst/>
                        </a:rPr>
                        <a:t>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$9,526 - $38,700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$13,601 - $51,850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$19,051 - $77,400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$9,526 - $38,700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51146273"/>
                  </a:ext>
                </a:extLst>
              </a:tr>
              <a:tr h="256032">
                <a:tc>
                  <a:txBody>
                    <a:bodyPr/>
                    <a:lstStyle/>
                    <a:p>
                      <a:pPr marL="0" marR="0" algn="r">
                        <a:lnSpc>
                          <a:spcPct val="107000"/>
                        </a:lnSpc>
                        <a:spcBef>
                          <a:spcPts val="0"/>
                        </a:spcBef>
                        <a:spcAft>
                          <a:spcPts val="0"/>
                        </a:spcAft>
                      </a:pPr>
                      <a:r>
                        <a:rPr lang="en-US" sz="1200" dirty="0">
                          <a:effectLst/>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$38,701 - $93,700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$51,851 - $133,850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$77,401 - $156,150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$38,701 - $78,075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686429704"/>
                  </a:ext>
                </a:extLst>
              </a:tr>
              <a:tr h="256032">
                <a:tc>
                  <a:txBody>
                    <a:bodyPr/>
                    <a:lstStyle/>
                    <a:p>
                      <a:pPr marL="0" marR="0" algn="r">
                        <a:lnSpc>
                          <a:spcPct val="107000"/>
                        </a:lnSpc>
                        <a:spcBef>
                          <a:spcPts val="0"/>
                        </a:spcBef>
                        <a:spcAft>
                          <a:spcPts val="0"/>
                        </a:spcAft>
                      </a:pPr>
                      <a:r>
                        <a:rPr lang="en-US" sz="1200" dirty="0">
                          <a:effectLst/>
                        </a:rPr>
                        <a:t>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$93,701 - $195,450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$133,851 - $216,700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$156,151 - $237,950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$78,076 - $118,975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469033455"/>
                  </a:ext>
                </a:extLst>
              </a:tr>
              <a:tr h="256032">
                <a:tc>
                  <a:txBody>
                    <a:bodyPr/>
                    <a:lstStyle/>
                    <a:p>
                      <a:pPr marL="0" marR="0" algn="r">
                        <a:lnSpc>
                          <a:spcPct val="107000"/>
                        </a:lnSpc>
                        <a:spcBef>
                          <a:spcPts val="0"/>
                        </a:spcBef>
                        <a:spcAft>
                          <a:spcPts val="0"/>
                        </a:spcAft>
                      </a:pPr>
                      <a:r>
                        <a:rPr lang="en-US" sz="1200" dirty="0">
                          <a:effectLst/>
                        </a:rPr>
                        <a:t>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$195,451 - $424,950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$216,701 - $424,950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$237,951 - $424,950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$118,976 - $212,475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633272821"/>
                  </a:ext>
                </a:extLst>
              </a:tr>
              <a:tr h="256032">
                <a:tc>
                  <a:txBody>
                    <a:bodyPr/>
                    <a:lstStyle/>
                    <a:p>
                      <a:pPr marL="0" marR="0" algn="r">
                        <a:lnSpc>
                          <a:spcPct val="107000"/>
                        </a:lnSpc>
                        <a:spcBef>
                          <a:spcPts val="0"/>
                        </a:spcBef>
                        <a:spcAft>
                          <a:spcPts val="0"/>
                        </a:spcAft>
                      </a:pPr>
                      <a:r>
                        <a:rPr lang="en-US" sz="1200" dirty="0">
                          <a:effectLst/>
                        </a:rPr>
                        <a:t>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$424,951 - $426,700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$424,951 - $453,350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$424,951 - $480,050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$212,476 - $240,025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48046234"/>
                  </a:ext>
                </a:extLst>
              </a:tr>
              <a:tr h="256032">
                <a:tc>
                  <a:txBody>
                    <a:bodyPr/>
                    <a:lstStyle/>
                    <a:p>
                      <a:pPr marL="0" marR="0" algn="r">
                        <a:lnSpc>
                          <a:spcPct val="107000"/>
                        </a:lnSpc>
                        <a:spcBef>
                          <a:spcPts val="0"/>
                        </a:spcBef>
                        <a:spcAft>
                          <a:spcPts val="0"/>
                        </a:spcAft>
                      </a:pPr>
                      <a:r>
                        <a:rPr lang="en-US" sz="1200" dirty="0">
                          <a:effectLst/>
                        </a:rPr>
                        <a:t>39.6%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$426,701+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$453,351+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$480,051+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$240,026+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2628361043"/>
                  </a:ext>
                </a:extLst>
              </a:tr>
            </a:tbl>
          </a:graphicData>
        </a:graphic>
      </p:graphicFrame>
      <p:sp>
        <p:nvSpPr>
          <p:cNvPr id="4" name="Rectangle 1"/>
          <p:cNvSpPr>
            <a:spLocks noChangeArrowheads="1"/>
          </p:cNvSpPr>
          <p:nvPr/>
        </p:nvSpPr>
        <p:spPr bwMode="auto">
          <a:xfrm>
            <a:off x="392951" y="1066800"/>
            <a:ext cx="130591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Current Law</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392951" y="3483094"/>
            <a:ext cx="130591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New Law</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52020976"/>
              </p:ext>
            </p:extLst>
          </p:nvPr>
        </p:nvGraphicFramePr>
        <p:xfrm>
          <a:off x="376237" y="3714068"/>
          <a:ext cx="8403336" cy="2048256"/>
        </p:xfrm>
        <a:graphic>
          <a:graphicData uri="http://schemas.openxmlformats.org/drawingml/2006/table">
            <a:tbl>
              <a:tblPr firstRow="1" firstCol="1" bandRow="1">
                <a:tableStyleId>{5C22544A-7EE6-4342-B048-85BDC9FD1C3A}</a:tableStyleId>
              </a:tblPr>
              <a:tblGrid>
                <a:gridCol w="822960">
                  <a:extLst>
                    <a:ext uri="{9D8B030D-6E8A-4147-A177-3AD203B41FA5}">
                      <a16:colId xmlns="" xmlns:a16="http://schemas.microsoft.com/office/drawing/2014/main" val="280563367"/>
                    </a:ext>
                  </a:extLst>
                </a:gridCol>
                <a:gridCol w="1801368">
                  <a:extLst>
                    <a:ext uri="{9D8B030D-6E8A-4147-A177-3AD203B41FA5}">
                      <a16:colId xmlns="" xmlns:a16="http://schemas.microsoft.com/office/drawing/2014/main" val="2647128509"/>
                    </a:ext>
                  </a:extLst>
                </a:gridCol>
                <a:gridCol w="1801368">
                  <a:extLst>
                    <a:ext uri="{9D8B030D-6E8A-4147-A177-3AD203B41FA5}">
                      <a16:colId xmlns="" xmlns:a16="http://schemas.microsoft.com/office/drawing/2014/main" val="750567378"/>
                    </a:ext>
                  </a:extLst>
                </a:gridCol>
                <a:gridCol w="1874520">
                  <a:extLst>
                    <a:ext uri="{9D8B030D-6E8A-4147-A177-3AD203B41FA5}">
                      <a16:colId xmlns="" xmlns:a16="http://schemas.microsoft.com/office/drawing/2014/main" val="3017995547"/>
                    </a:ext>
                  </a:extLst>
                </a:gridCol>
                <a:gridCol w="2103120">
                  <a:extLst>
                    <a:ext uri="{9D8B030D-6E8A-4147-A177-3AD203B41FA5}">
                      <a16:colId xmlns="" xmlns:a16="http://schemas.microsoft.com/office/drawing/2014/main" val="1487671364"/>
                    </a:ext>
                  </a:extLst>
                </a:gridCol>
              </a:tblGrid>
              <a:tr h="256032">
                <a:tc>
                  <a:txBody>
                    <a:bodyPr/>
                    <a:lstStyle/>
                    <a:p>
                      <a:pPr marL="0" marR="0">
                        <a:lnSpc>
                          <a:spcPct val="107000"/>
                        </a:lnSpc>
                        <a:spcBef>
                          <a:spcPts val="0"/>
                        </a:spcBef>
                        <a:spcAft>
                          <a:spcPts val="0"/>
                        </a:spcAft>
                      </a:pPr>
                      <a:r>
                        <a:rPr lang="en-US" sz="1200" dirty="0">
                          <a:effectLst/>
                        </a:rPr>
                        <a:t>Tax 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lnL w="12700" cmpd="sng">
                      <a:noFill/>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p>
                      <a:pPr marL="0" marR="0">
                        <a:lnSpc>
                          <a:spcPct val="107000"/>
                        </a:lnSpc>
                        <a:spcBef>
                          <a:spcPts val="0"/>
                        </a:spcBef>
                        <a:spcAft>
                          <a:spcPts val="0"/>
                        </a:spcAft>
                      </a:pPr>
                      <a:r>
                        <a:rPr lang="en-US" sz="1200" dirty="0">
                          <a:effectLst/>
                        </a:rPr>
                        <a:t>Single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p>
                      <a:pPr marL="0" marR="0">
                        <a:lnSpc>
                          <a:spcPct val="107000"/>
                        </a:lnSpc>
                        <a:spcBef>
                          <a:spcPts val="0"/>
                        </a:spcBef>
                        <a:spcAft>
                          <a:spcPts val="0"/>
                        </a:spcAft>
                      </a:pPr>
                      <a:r>
                        <a:rPr lang="en-US" sz="1200" dirty="0">
                          <a:effectLst/>
                        </a:rPr>
                        <a:t>Heads of Household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p>
                      <a:pPr marL="0" marR="0">
                        <a:lnSpc>
                          <a:spcPct val="107000"/>
                        </a:lnSpc>
                        <a:spcBef>
                          <a:spcPts val="0"/>
                        </a:spcBef>
                        <a:spcAft>
                          <a:spcPts val="0"/>
                        </a:spcAft>
                      </a:pPr>
                      <a:r>
                        <a:rPr lang="en-US" sz="1200" dirty="0">
                          <a:effectLst/>
                        </a:rPr>
                        <a:t>Married Filing Joint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p>
                      <a:pPr marL="0" marR="0">
                        <a:lnSpc>
                          <a:spcPct val="107000"/>
                        </a:lnSpc>
                        <a:spcBef>
                          <a:spcPts val="0"/>
                        </a:spcBef>
                        <a:spcAft>
                          <a:spcPts val="0"/>
                        </a:spcAft>
                      </a:pPr>
                      <a:r>
                        <a:rPr lang="en-US" sz="1200" dirty="0">
                          <a:effectLst/>
                        </a:rPr>
                        <a:t>Married Filing Separate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9525" cap="flat" cmpd="sng" algn="ctr">
                      <a:solidFill>
                        <a:schemeClr val="bg1"/>
                      </a:solidFill>
                      <a:prstDash val="solid"/>
                      <a:round/>
                      <a:headEnd type="none" w="med" len="med"/>
                      <a:tailEnd type="none" w="med" len="med"/>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587"/>
                    </a:solidFill>
                  </a:tcPr>
                </a:tc>
                <a:extLst>
                  <a:ext uri="{0D108BD9-81ED-4DB2-BD59-A6C34878D82A}">
                    <a16:rowId xmlns="" xmlns:a16="http://schemas.microsoft.com/office/drawing/2014/main" val="3819161569"/>
                  </a:ext>
                </a:extLst>
              </a:tr>
              <a:tr h="256032">
                <a:tc>
                  <a:txBody>
                    <a:bodyPr/>
                    <a:lstStyle/>
                    <a:p>
                      <a:pPr marL="0" marR="0" algn="r">
                        <a:lnSpc>
                          <a:spcPct val="107000"/>
                        </a:lnSpc>
                        <a:spcBef>
                          <a:spcPts val="0"/>
                        </a:spcBef>
                        <a:spcAft>
                          <a:spcPts val="0"/>
                        </a:spcAft>
                      </a:pPr>
                      <a:r>
                        <a:rPr lang="en-US" sz="1200" dirty="0">
                          <a:effectLst/>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$0 - $9,525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$0 - $13,600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$0 - $19,050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$0 - $9,525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513035338"/>
                  </a:ext>
                </a:extLst>
              </a:tr>
              <a:tr h="256032">
                <a:tc>
                  <a:txBody>
                    <a:bodyPr/>
                    <a:lstStyle/>
                    <a:p>
                      <a:pPr marL="0" marR="0" algn="r">
                        <a:lnSpc>
                          <a:spcPct val="107000"/>
                        </a:lnSpc>
                        <a:spcBef>
                          <a:spcPts val="0"/>
                        </a:spcBef>
                        <a:spcAft>
                          <a:spcPts val="0"/>
                        </a:spcAft>
                      </a:pPr>
                      <a:r>
                        <a:rPr lang="en-US" sz="1200" dirty="0">
                          <a:effectLst/>
                        </a:rPr>
                        <a:t>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$9,526 - $38,700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$13,601 - $51,800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$19,051 - $77,400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$9,526 - $38,700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34430668"/>
                  </a:ext>
                </a:extLst>
              </a:tr>
              <a:tr h="256032">
                <a:tc>
                  <a:txBody>
                    <a:bodyPr/>
                    <a:lstStyle/>
                    <a:p>
                      <a:pPr marL="0" marR="0" algn="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$38,701 - $82,500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$51,801 - $82,500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$77,401 - $165,000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$38,701 - $82,500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832949453"/>
                  </a:ext>
                </a:extLst>
              </a:tr>
              <a:tr h="256032">
                <a:tc>
                  <a:txBody>
                    <a:bodyPr/>
                    <a:lstStyle/>
                    <a:p>
                      <a:pPr marL="0" marR="0" algn="r">
                        <a:lnSpc>
                          <a:spcPct val="107000"/>
                        </a:lnSpc>
                        <a:spcBef>
                          <a:spcPts val="0"/>
                        </a:spcBef>
                        <a:spcAft>
                          <a:spcPts val="0"/>
                        </a:spcAft>
                      </a:pPr>
                      <a:r>
                        <a:rPr lang="en-US" sz="1200" dirty="0">
                          <a:effectLst/>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$82,501 - $157,500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$82,501 - $157,500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$165,001 - $315,000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$82,501 - $157,500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01255974"/>
                  </a:ext>
                </a:extLst>
              </a:tr>
              <a:tr h="256032">
                <a:tc>
                  <a:txBody>
                    <a:bodyPr/>
                    <a:lstStyle/>
                    <a:p>
                      <a:pPr marL="0" marR="0" algn="r">
                        <a:lnSpc>
                          <a:spcPct val="107000"/>
                        </a:lnSpc>
                        <a:spcBef>
                          <a:spcPts val="0"/>
                        </a:spcBef>
                        <a:spcAft>
                          <a:spcPts val="0"/>
                        </a:spcAft>
                      </a:pPr>
                      <a:r>
                        <a:rPr lang="en-US" sz="1200" dirty="0">
                          <a:effectLst/>
                        </a:rPr>
                        <a:t>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$157,501 - $200,000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$157,501 - $200,000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$315,001 - $400,000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$157,501 - $200,000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837839403"/>
                  </a:ext>
                </a:extLst>
              </a:tr>
              <a:tr h="256032">
                <a:tc>
                  <a:txBody>
                    <a:bodyPr/>
                    <a:lstStyle/>
                    <a:p>
                      <a:pPr marL="0" marR="0" algn="r">
                        <a:lnSpc>
                          <a:spcPct val="107000"/>
                        </a:lnSpc>
                        <a:spcBef>
                          <a:spcPts val="0"/>
                        </a:spcBef>
                        <a:spcAft>
                          <a:spcPts val="0"/>
                        </a:spcAft>
                      </a:pPr>
                      <a:r>
                        <a:rPr lang="en-US" sz="1200" dirty="0">
                          <a:effectLst/>
                        </a:rPr>
                        <a:t>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$200,001 - $500,000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$200,001 - $500,000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$400,001 - $600,000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dirty="0">
                          <a:effectLst/>
                        </a:rPr>
                        <a:t>$200,001 - $300,000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381970603"/>
                  </a:ext>
                </a:extLst>
              </a:tr>
              <a:tr h="256032">
                <a:tc>
                  <a:txBody>
                    <a:bodyPr/>
                    <a:lstStyle/>
                    <a:p>
                      <a:pPr marL="0" marR="0" algn="r">
                        <a:lnSpc>
                          <a:spcPct val="107000"/>
                        </a:lnSpc>
                        <a:spcBef>
                          <a:spcPts val="0"/>
                        </a:spcBef>
                        <a:spcAft>
                          <a:spcPts val="0"/>
                        </a:spcAft>
                      </a:pPr>
                      <a:r>
                        <a:rPr lang="en-US" sz="1200" dirty="0">
                          <a:effectLst/>
                        </a:rPr>
                        <a:t>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a:lnSpc>
                          <a:spcPct val="107000"/>
                        </a:lnSpc>
                        <a:spcBef>
                          <a:spcPts val="0"/>
                        </a:spcBef>
                        <a:spcAft>
                          <a:spcPts val="0"/>
                        </a:spcAft>
                      </a:pPr>
                      <a:r>
                        <a:rPr lang="en-US" sz="1200" dirty="0">
                          <a:effectLst/>
                        </a:rPr>
                        <a:t>$500,001+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$500,001+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$600,001+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200" dirty="0">
                          <a:effectLst/>
                        </a:rPr>
                        <a:t>$300,001+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2014763716"/>
                  </a:ext>
                </a:extLst>
              </a:tr>
            </a:tbl>
          </a:graphicData>
        </a:graphic>
      </p:graphicFrame>
    </p:spTree>
    <p:extLst>
      <p:ext uri="{BB962C8B-B14F-4D97-AF65-F5344CB8AC3E}">
        <p14:creationId xmlns:p14="http://schemas.microsoft.com/office/powerpoint/2010/main" val="16972231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5867400" cy="1060304"/>
          </a:xfrm>
        </p:spPr>
        <p:txBody>
          <a:bodyPr>
            <a:normAutofit fontScale="90000"/>
          </a:bodyPr>
          <a:lstStyle/>
          <a:p>
            <a:r>
              <a:rPr lang="en-US" dirty="0"/>
              <a:t>US tax reform: Key provisions</a:t>
            </a:r>
          </a:p>
        </p:txBody>
      </p:sp>
      <p:graphicFrame>
        <p:nvGraphicFramePr>
          <p:cNvPr id="6" name="Table 5"/>
          <p:cNvGraphicFramePr>
            <a:graphicFrameLocks noGrp="1"/>
          </p:cNvGraphicFramePr>
          <p:nvPr>
            <p:extLst/>
          </p:nvPr>
        </p:nvGraphicFramePr>
        <p:xfrm>
          <a:off x="376237" y="1737360"/>
          <a:ext cx="8394192" cy="3953646"/>
        </p:xfrm>
        <a:graphic>
          <a:graphicData uri="http://schemas.openxmlformats.org/drawingml/2006/table">
            <a:tbl>
              <a:tblPr firstRow="1" firstCol="1" bandRow="1">
                <a:tableStyleId>{5C22544A-7EE6-4342-B048-85BDC9FD1C3A}</a:tableStyleId>
              </a:tblPr>
              <a:tblGrid>
                <a:gridCol w="1554480">
                  <a:extLst>
                    <a:ext uri="{9D8B030D-6E8A-4147-A177-3AD203B41FA5}">
                      <a16:colId xmlns="" xmlns:a16="http://schemas.microsoft.com/office/drawing/2014/main" val="20000"/>
                    </a:ext>
                  </a:extLst>
                </a:gridCol>
                <a:gridCol w="3172968">
                  <a:extLst>
                    <a:ext uri="{9D8B030D-6E8A-4147-A177-3AD203B41FA5}">
                      <a16:colId xmlns="" xmlns:a16="http://schemas.microsoft.com/office/drawing/2014/main" val="20001"/>
                    </a:ext>
                  </a:extLst>
                </a:gridCol>
                <a:gridCol w="3666744">
                  <a:extLst>
                    <a:ext uri="{9D8B030D-6E8A-4147-A177-3AD203B41FA5}">
                      <a16:colId xmlns="" xmlns:a16="http://schemas.microsoft.com/office/drawing/2014/main" val="20002"/>
                    </a:ext>
                  </a:extLst>
                </a:gridCol>
              </a:tblGrid>
              <a:tr h="365760">
                <a:tc>
                  <a:txBody>
                    <a:bodyPr/>
                    <a:lstStyle/>
                    <a:p>
                      <a:endParaRPr lang="en-US" sz="1200" dirty="0"/>
                    </a:p>
                  </a:txBody>
                  <a:tcP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i="0" dirty="0">
                          <a:solidFill>
                            <a:schemeClr val="accent1"/>
                          </a:solidFill>
                        </a:rPr>
                        <a:t>Current law</a:t>
                      </a:r>
                    </a:p>
                  </a:txBody>
                  <a:tcPr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dirty="0">
                          <a:solidFill>
                            <a:schemeClr val="accent1"/>
                          </a:solidFill>
                        </a:rPr>
                        <a:t>New law</a:t>
                      </a:r>
                    </a:p>
                  </a:txBody>
                  <a:tcPr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08644">
                <a:tc>
                  <a:txBody>
                    <a:bodyPr/>
                    <a:lstStyle/>
                    <a:p>
                      <a:pPr algn="l"/>
                      <a:r>
                        <a:rPr lang="en-US" sz="1200" dirty="0">
                          <a:solidFill>
                            <a:schemeClr val="tx1"/>
                          </a:solidFill>
                        </a:rPr>
                        <a:t>Individual Alternative Minimum Tax (AMT)</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26%/28% on alternative</a:t>
                      </a:r>
                      <a:r>
                        <a:rPr lang="en-US" sz="1200" i="0" baseline="0" dirty="0"/>
                        <a:t> </a:t>
                      </a:r>
                      <a:r>
                        <a:rPr lang="en-US" sz="1200" i="0" dirty="0"/>
                        <a:t>minimum taxable income</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Retained; exemption increases to $70.3K/$109.4K; phaseout thresholds increased</a:t>
                      </a:r>
                      <a:r>
                        <a:rPr lang="en-US" sz="1200" b="0" baseline="0" dirty="0"/>
                        <a:t> </a:t>
                      </a:r>
                      <a:r>
                        <a:rPr lang="en-US" sz="1200" b="0" dirty="0"/>
                        <a:t>to $500K/$1M; indexed for inflation</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Sunsets</a:t>
                      </a:r>
                      <a:r>
                        <a:rPr lang="en-US" sz="1200" b="0" baseline="0" dirty="0">
                          <a:solidFill>
                            <a:schemeClr val="tx1"/>
                          </a:solidFill>
                        </a:rPr>
                        <a:t> December 31, 2025</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74854178"/>
                  </a:ext>
                </a:extLst>
              </a:tr>
              <a:tr h="936126">
                <a:tc>
                  <a:txBody>
                    <a:bodyPr/>
                    <a:lstStyle/>
                    <a:p>
                      <a:pPr algn="l"/>
                      <a:r>
                        <a:rPr lang="en-US" sz="1200" dirty="0">
                          <a:solidFill>
                            <a:schemeClr val="tx1"/>
                          </a:solidFill>
                        </a:rPr>
                        <a:t>Standard deduction and personal exemptions</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baseline="0" dirty="0"/>
                        <a:t>$6,350/$12,700 standard deduction</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$4,050</a:t>
                      </a:r>
                      <a:r>
                        <a:rPr lang="en-US" sz="1200" i="0" baseline="0" dirty="0"/>
                        <a:t> exemption for each member of household, phased out for higher AGIs</a:t>
                      </a:r>
                      <a:endParaRPr lang="en-US" sz="1200" i="0" dirty="0"/>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$12k/$24k standard deduction </a:t>
                      </a:r>
                      <a:br>
                        <a:rPr lang="en-US" sz="1200" b="0" dirty="0">
                          <a:solidFill>
                            <a:schemeClr val="tx1"/>
                          </a:solidFill>
                        </a:rPr>
                      </a:br>
                      <a:r>
                        <a:rPr lang="en-US" sz="1200" b="0" baseline="0" dirty="0">
                          <a:solidFill>
                            <a:schemeClr val="tx1"/>
                          </a:solidFill>
                        </a:rPr>
                        <a:t>No personal exemption</a:t>
                      </a:r>
                      <a:endParaRPr lang="en-US" sz="1200" b="0" dirty="0">
                        <a:solidFill>
                          <a:schemeClr val="tx1"/>
                        </a:solidFill>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Sunsets</a:t>
                      </a:r>
                      <a:r>
                        <a:rPr lang="en-US" sz="1200" b="0" baseline="0" dirty="0">
                          <a:solidFill>
                            <a:schemeClr val="tx1"/>
                          </a:solidFill>
                        </a:rPr>
                        <a:t> December 31, 2025</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0">
                <a:tc>
                  <a:txBody>
                    <a:bodyPr/>
                    <a:lstStyle/>
                    <a:p>
                      <a:pPr algn="l"/>
                      <a:r>
                        <a:rPr lang="en-US" sz="1200" dirty="0">
                          <a:solidFill>
                            <a:schemeClr val="tx1"/>
                          </a:solidFill>
                        </a:rPr>
                        <a:t>Mortgage</a:t>
                      </a:r>
                      <a:r>
                        <a:rPr lang="en-US" sz="1200" baseline="0" dirty="0">
                          <a:solidFill>
                            <a:schemeClr val="tx1"/>
                          </a:solidFill>
                        </a:rPr>
                        <a:t> interest deduction</a:t>
                      </a:r>
                      <a:endParaRPr lang="en-US" sz="1200" dirty="0">
                        <a:solidFill>
                          <a:schemeClr val="tx1"/>
                        </a:solidFill>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Deduction</a:t>
                      </a:r>
                      <a:r>
                        <a:rPr lang="en-US" sz="1200" i="0" baseline="0" dirty="0"/>
                        <a:t> on f</a:t>
                      </a:r>
                      <a:r>
                        <a:rPr lang="en-US" sz="1200" i="0" dirty="0"/>
                        <a:t>irst $1M of debt used to secure</a:t>
                      </a:r>
                      <a:r>
                        <a:rPr lang="en-US" sz="1200" i="0" baseline="0" dirty="0"/>
                        <a:t> primary or secondary residence, or first $100k of home equity debt</a:t>
                      </a:r>
                      <a:endParaRPr lang="en-US" sz="1200" i="0" dirty="0"/>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1200" b="0" kern="1200" baseline="0" dirty="0">
                          <a:solidFill>
                            <a:schemeClr val="dk1"/>
                          </a:solidFill>
                          <a:latin typeface="+mn-lt"/>
                          <a:ea typeface="+mn-ea"/>
                          <a:cs typeface="+mn-cs"/>
                        </a:rPr>
                        <a:t>Deduction on first $750k of debt used to secure primary or secondary residence; applies to debt incurred after 12/15/17</a:t>
                      </a:r>
                    </a:p>
                    <a:p>
                      <a:pPr marL="171450" indent="-171450" algn="l">
                        <a:buFont typeface="Arial" panose="020B0604020202020204" pitchFamily="34" charset="0"/>
                        <a:buChar char="•"/>
                      </a:pPr>
                      <a:r>
                        <a:rPr lang="en-US" sz="1200" b="0" kern="1200" baseline="0" dirty="0">
                          <a:solidFill>
                            <a:schemeClr val="dk1"/>
                          </a:solidFill>
                          <a:latin typeface="+mn-lt"/>
                          <a:ea typeface="+mn-ea"/>
                          <a:cs typeface="+mn-cs"/>
                        </a:rPr>
                        <a:t>No deduction of home equity debt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Sunsets</a:t>
                      </a:r>
                      <a:r>
                        <a:rPr lang="en-US" sz="1200" b="0" baseline="0" dirty="0">
                          <a:solidFill>
                            <a:schemeClr val="tx1"/>
                          </a:solidFill>
                        </a:rPr>
                        <a:t> December 31, 2025</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pPr algn="l"/>
                      <a:r>
                        <a:rPr lang="en-US" sz="1200" dirty="0">
                          <a:solidFill>
                            <a:schemeClr val="tx1"/>
                          </a:solidFill>
                        </a:rPr>
                        <a:t>Deduction for moving expenses</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200" i="0" dirty="0"/>
                        <a:t>Qualified</a:t>
                      </a:r>
                      <a:r>
                        <a:rPr lang="en-US" sz="1200" i="0" baseline="0" dirty="0"/>
                        <a:t> moving expenses are deductible by taxpayers for certain work-related moves; qualified moving expenses paid by employer are excluded from taxable income</a:t>
                      </a:r>
                      <a:endParaRPr lang="en-US" sz="1200" i="0" dirty="0"/>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Arial" panose="020B0604020202020204" pitchFamily="34" charset="0"/>
                        <a:buChar char="•"/>
                      </a:pPr>
                      <a:r>
                        <a:rPr lang="en-US" sz="1200" dirty="0"/>
                        <a:t>Repeal moving expense deduction and exclusion for moving expense reimbursement</a:t>
                      </a:r>
                    </a:p>
                    <a:p>
                      <a:pPr marL="171450" indent="-171450" algn="l">
                        <a:buFont typeface="Arial" panose="020B0604020202020204" pitchFamily="34" charset="0"/>
                        <a:buChar char="•"/>
                      </a:pPr>
                      <a:r>
                        <a:rPr lang="en-US" sz="1200" dirty="0"/>
                        <a:t>Exception for military moves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Sunsets</a:t>
                      </a:r>
                      <a:r>
                        <a:rPr lang="en-US" sz="1200" b="0" baseline="0" dirty="0">
                          <a:solidFill>
                            <a:schemeClr val="tx1"/>
                          </a:solidFill>
                        </a:rPr>
                        <a:t> December 31, 2025</a:t>
                      </a:r>
                      <a:endParaRPr lang="en-US" sz="1200" dirty="0"/>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2160647651"/>
                  </a:ext>
                </a:extLst>
              </a:tr>
            </a:tbl>
          </a:graphicData>
        </a:graphic>
      </p:graphicFrame>
    </p:spTree>
    <p:extLst>
      <p:ext uri="{BB962C8B-B14F-4D97-AF65-F5344CB8AC3E}">
        <p14:creationId xmlns:p14="http://schemas.microsoft.com/office/powerpoint/2010/main" val="37443366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162800" cy="1060304"/>
          </a:xfrm>
        </p:spPr>
        <p:txBody>
          <a:bodyPr>
            <a:normAutofit fontScale="90000"/>
          </a:bodyPr>
          <a:lstStyle/>
          <a:p>
            <a:r>
              <a:rPr lang="en-US" dirty="0"/>
              <a:t>US tax reform: Key provisions (cont.)</a:t>
            </a:r>
          </a:p>
        </p:txBody>
      </p:sp>
      <p:graphicFrame>
        <p:nvGraphicFramePr>
          <p:cNvPr id="6" name="Table 5"/>
          <p:cNvGraphicFramePr>
            <a:graphicFrameLocks noGrp="1"/>
          </p:cNvGraphicFramePr>
          <p:nvPr>
            <p:extLst/>
          </p:nvPr>
        </p:nvGraphicFramePr>
        <p:xfrm>
          <a:off x="376236" y="1738313"/>
          <a:ext cx="8394192" cy="3657600"/>
        </p:xfrm>
        <a:graphic>
          <a:graphicData uri="http://schemas.openxmlformats.org/drawingml/2006/table">
            <a:tbl>
              <a:tblPr firstRow="1" firstCol="1" bandRow="1">
                <a:tableStyleId>{5C22544A-7EE6-4342-B048-85BDC9FD1C3A}</a:tableStyleId>
              </a:tblPr>
              <a:tblGrid>
                <a:gridCol w="1554480">
                  <a:extLst>
                    <a:ext uri="{9D8B030D-6E8A-4147-A177-3AD203B41FA5}">
                      <a16:colId xmlns="" xmlns:a16="http://schemas.microsoft.com/office/drawing/2014/main" val="20000"/>
                    </a:ext>
                  </a:extLst>
                </a:gridCol>
                <a:gridCol w="3172968">
                  <a:extLst>
                    <a:ext uri="{9D8B030D-6E8A-4147-A177-3AD203B41FA5}">
                      <a16:colId xmlns="" xmlns:a16="http://schemas.microsoft.com/office/drawing/2014/main" val="20001"/>
                    </a:ext>
                  </a:extLst>
                </a:gridCol>
                <a:gridCol w="3666744">
                  <a:extLst>
                    <a:ext uri="{9D8B030D-6E8A-4147-A177-3AD203B41FA5}">
                      <a16:colId xmlns="" xmlns:a16="http://schemas.microsoft.com/office/drawing/2014/main" val="461520483"/>
                    </a:ext>
                  </a:extLst>
                </a:gridCol>
              </a:tblGrid>
              <a:tr h="365760">
                <a:tc>
                  <a:txBody>
                    <a:bodyPr/>
                    <a:lstStyle/>
                    <a:p>
                      <a:endParaRPr lang="en-US" sz="1200" dirty="0"/>
                    </a:p>
                  </a:txBody>
                  <a:tcP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i="0" dirty="0">
                          <a:solidFill>
                            <a:schemeClr val="accent1"/>
                          </a:solidFill>
                        </a:rPr>
                        <a:t>Current law</a:t>
                      </a:r>
                    </a:p>
                  </a:txBody>
                  <a:tcPr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dirty="0">
                          <a:solidFill>
                            <a:schemeClr val="accent1"/>
                          </a:solidFill>
                        </a:rPr>
                        <a:t>New law</a:t>
                      </a:r>
                    </a:p>
                  </a:txBody>
                  <a:tcPr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43775">
                <a:tc>
                  <a:txBody>
                    <a:bodyPr/>
                    <a:lstStyle/>
                    <a:p>
                      <a:pPr algn="l"/>
                      <a:r>
                        <a:rPr lang="en-US" sz="1200" dirty="0">
                          <a:solidFill>
                            <a:schemeClr val="tx1"/>
                          </a:solidFill>
                        </a:rPr>
                        <a:t>State and local</a:t>
                      </a:r>
                    </a:p>
                    <a:p>
                      <a:pPr algn="l"/>
                      <a:r>
                        <a:rPr lang="en-US" sz="1200" dirty="0">
                          <a:solidFill>
                            <a:schemeClr val="tx1"/>
                          </a:solidFill>
                        </a:rPr>
                        <a:t>tax (SALT) and</a:t>
                      </a:r>
                    </a:p>
                    <a:p>
                      <a:pPr algn="l"/>
                      <a:r>
                        <a:rPr lang="en-US" sz="1200" dirty="0">
                          <a:solidFill>
                            <a:schemeClr val="tx1"/>
                          </a:solidFill>
                        </a:rPr>
                        <a:t>property tax</a:t>
                      </a:r>
                    </a:p>
                    <a:p>
                      <a:pPr algn="l"/>
                      <a:r>
                        <a:rPr lang="en-US" sz="1200" dirty="0">
                          <a:solidFill>
                            <a:schemeClr val="tx1"/>
                          </a:solidFill>
                        </a:rPr>
                        <a:t>deduction</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State and local income and property taxes or sales taxes fully deductible</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a:buFont typeface="Arial" panose="020B0604020202020204" pitchFamily="34" charset="0"/>
                        <a:buChar char="•"/>
                      </a:pPr>
                      <a:r>
                        <a:rPr lang="en-US" sz="1200" b="0" kern="1200" baseline="0" dirty="0">
                          <a:solidFill>
                            <a:schemeClr val="dk1"/>
                          </a:solidFill>
                          <a:latin typeface="+mn-lt"/>
                          <a:ea typeface="+mn-ea"/>
                          <a:cs typeface="+mn-cs"/>
                        </a:rPr>
                        <a:t>Deduction of up to $10k ($5k MFS) for the aggregate of nonbusiness (1) state and local property taxes, and (2) state and local income taxes or sales taxes; no deduction for foreign nonbusiness property taxes</a:t>
                      </a:r>
                    </a:p>
                    <a:p>
                      <a:pPr marL="171450" indent="-171450" algn="l">
                        <a:buFont typeface="Arial" panose="020B0604020202020204" pitchFamily="34" charset="0"/>
                        <a:buChar char="•"/>
                      </a:pPr>
                      <a:r>
                        <a:rPr lang="en-US" sz="1200" b="0" kern="1200" baseline="0" dirty="0">
                          <a:solidFill>
                            <a:schemeClr val="dk1"/>
                          </a:solidFill>
                          <a:latin typeface="+mn-lt"/>
                          <a:ea typeface="+mn-ea"/>
                          <a:cs typeface="+mn-cs"/>
                        </a:rPr>
                        <a:t>Prepayments of state and local income tax for 2018 made in 2017 are treated as paid as of last day of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Sunsets</a:t>
                      </a:r>
                      <a:r>
                        <a:rPr lang="en-US" sz="1200" b="0" baseline="0" dirty="0">
                          <a:solidFill>
                            <a:schemeClr val="tx1"/>
                          </a:solidFill>
                        </a:rPr>
                        <a:t> December 31, 2025</a:t>
                      </a:r>
                      <a:endParaRPr lang="en-US" sz="1200" b="0" kern="1200" baseline="0" dirty="0">
                        <a:solidFill>
                          <a:schemeClr val="dk1"/>
                        </a:solidFill>
                        <a:latin typeface="+mn-lt"/>
                        <a:ea typeface="+mn-ea"/>
                        <a:cs typeface="+mn-cs"/>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71447519"/>
                  </a:ext>
                </a:extLst>
              </a:tr>
              <a:tr h="243775">
                <a:tc>
                  <a:txBody>
                    <a:bodyPr/>
                    <a:lstStyle/>
                    <a:p>
                      <a:pPr algn="l"/>
                      <a:r>
                        <a:rPr lang="en-US" sz="1200" dirty="0">
                          <a:solidFill>
                            <a:schemeClr val="tx1"/>
                          </a:solidFill>
                        </a:rPr>
                        <a:t>Child tax credit and family tax credit</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200" i="0" dirty="0">
                          <a:solidFill>
                            <a:schemeClr val="tx1"/>
                          </a:solidFill>
                        </a:rPr>
                        <a:t>$1K credit per child under age 17; phase out for AGI &gt;$75K/$110K</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$2K credit per child under age 17 and $500</a:t>
                      </a:r>
                      <a:r>
                        <a:rPr lang="en-US" sz="1200" baseline="0" dirty="0">
                          <a:solidFill>
                            <a:schemeClr val="tx1"/>
                          </a:solidFill>
                        </a:rPr>
                        <a:t> </a:t>
                      </a:r>
                      <a:r>
                        <a:rPr lang="en-US" sz="1200" dirty="0">
                          <a:solidFill>
                            <a:schemeClr val="tx1"/>
                          </a:solidFill>
                        </a:rPr>
                        <a:t>per nonchild dependent; no family credit</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Phase-out increased to $400k (joint)</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Maximum refundable credit of $1.4K per qualifying child; credit for nonchild dependent</a:t>
                      </a:r>
                      <a:r>
                        <a:rPr lang="en-US" sz="1200" baseline="0" dirty="0">
                          <a:solidFill>
                            <a:schemeClr val="tx1"/>
                          </a:solidFill>
                        </a:rPr>
                        <a:t> </a:t>
                      </a:r>
                      <a:r>
                        <a:rPr lang="en-US" sz="1200" dirty="0">
                          <a:solidFill>
                            <a:schemeClr val="tx1"/>
                          </a:solidFill>
                        </a:rPr>
                        <a:t>is nonrefundable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SSN required for refundable portion of credit</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Sunsets December</a:t>
                      </a:r>
                      <a:r>
                        <a:rPr lang="en-US" sz="1200" baseline="0" dirty="0">
                          <a:solidFill>
                            <a:schemeClr val="tx1"/>
                          </a:solidFill>
                        </a:rPr>
                        <a:t> 31, 2025</a:t>
                      </a:r>
                      <a:endParaRPr lang="en-US" sz="1200" dirty="0">
                        <a:solidFill>
                          <a:schemeClr val="tx1"/>
                        </a:solidFill>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35957065"/>
                  </a:ext>
                </a:extLst>
              </a:tr>
            </a:tbl>
          </a:graphicData>
        </a:graphic>
      </p:graphicFrame>
    </p:spTree>
    <p:extLst>
      <p:ext uri="{BB962C8B-B14F-4D97-AF65-F5344CB8AC3E}">
        <p14:creationId xmlns:p14="http://schemas.microsoft.com/office/powerpoint/2010/main" val="400886556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620000" cy="1060304"/>
          </a:xfrm>
        </p:spPr>
        <p:txBody>
          <a:bodyPr>
            <a:normAutofit fontScale="90000"/>
          </a:bodyPr>
          <a:lstStyle/>
          <a:p>
            <a:r>
              <a:rPr lang="en-US" dirty="0"/>
              <a:t>US tax reform: Key provisions (cont.)</a:t>
            </a:r>
          </a:p>
        </p:txBody>
      </p:sp>
      <p:graphicFrame>
        <p:nvGraphicFramePr>
          <p:cNvPr id="7" name="Table 6"/>
          <p:cNvGraphicFramePr>
            <a:graphicFrameLocks noGrp="1"/>
          </p:cNvGraphicFramePr>
          <p:nvPr>
            <p:extLst/>
          </p:nvPr>
        </p:nvGraphicFramePr>
        <p:xfrm>
          <a:off x="376237" y="1738313"/>
          <a:ext cx="8394192" cy="3657600"/>
        </p:xfrm>
        <a:graphic>
          <a:graphicData uri="http://schemas.openxmlformats.org/drawingml/2006/table">
            <a:tbl>
              <a:tblPr firstRow="1" firstCol="1" bandRow="1">
                <a:tableStyleId>{5C22544A-7EE6-4342-B048-85BDC9FD1C3A}</a:tableStyleId>
              </a:tblPr>
              <a:tblGrid>
                <a:gridCol w="1554480">
                  <a:extLst>
                    <a:ext uri="{9D8B030D-6E8A-4147-A177-3AD203B41FA5}">
                      <a16:colId xmlns="" xmlns:a16="http://schemas.microsoft.com/office/drawing/2014/main" val="20000"/>
                    </a:ext>
                  </a:extLst>
                </a:gridCol>
                <a:gridCol w="3172968">
                  <a:extLst>
                    <a:ext uri="{9D8B030D-6E8A-4147-A177-3AD203B41FA5}">
                      <a16:colId xmlns="" xmlns:a16="http://schemas.microsoft.com/office/drawing/2014/main" val="20001"/>
                    </a:ext>
                  </a:extLst>
                </a:gridCol>
                <a:gridCol w="3666744">
                  <a:extLst>
                    <a:ext uri="{9D8B030D-6E8A-4147-A177-3AD203B41FA5}">
                      <a16:colId xmlns="" xmlns:a16="http://schemas.microsoft.com/office/drawing/2014/main" val="461520483"/>
                    </a:ext>
                  </a:extLst>
                </a:gridCol>
              </a:tblGrid>
              <a:tr h="365760">
                <a:tc>
                  <a:txBody>
                    <a:bodyPr/>
                    <a:lstStyle/>
                    <a:p>
                      <a:endParaRPr lang="en-US" sz="1200" dirty="0"/>
                    </a:p>
                  </a:txBody>
                  <a:tcP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i="0" dirty="0">
                          <a:solidFill>
                            <a:schemeClr val="accent1"/>
                          </a:solidFill>
                        </a:rPr>
                        <a:t>Current law</a:t>
                      </a:r>
                    </a:p>
                  </a:txBody>
                  <a:tcPr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dirty="0">
                          <a:solidFill>
                            <a:schemeClr val="accent1"/>
                          </a:solidFill>
                        </a:rPr>
                        <a:t>New law</a:t>
                      </a:r>
                    </a:p>
                  </a:txBody>
                  <a:tcPr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43775">
                <a:tc>
                  <a:txBody>
                    <a:bodyPr/>
                    <a:lstStyle/>
                    <a:p>
                      <a:pPr algn="l"/>
                      <a:r>
                        <a:rPr lang="en-US" sz="1200" dirty="0">
                          <a:solidFill>
                            <a:schemeClr val="tx1"/>
                          </a:solidFill>
                        </a:rPr>
                        <a:t>Individual health</a:t>
                      </a:r>
                    </a:p>
                    <a:p>
                      <a:pPr algn="l"/>
                      <a:r>
                        <a:rPr lang="en-US" sz="1200" dirty="0">
                          <a:solidFill>
                            <a:schemeClr val="tx1"/>
                          </a:solidFill>
                        </a:rPr>
                        <a:t>Insurance mandate (Affordable Care Act)</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buFont typeface="Arial" panose="020B0604020202020204" pitchFamily="34" charset="0"/>
                        <a:buNone/>
                      </a:pPr>
                      <a:r>
                        <a:rPr lang="en-US" sz="1200" i="0" dirty="0">
                          <a:solidFill>
                            <a:schemeClr val="tx1"/>
                          </a:solidFill>
                        </a:rPr>
                        <a:t>Those who fail to maintain health</a:t>
                      </a:r>
                    </a:p>
                    <a:p>
                      <a:pPr marL="0" indent="0" algn="l">
                        <a:buFont typeface="Arial" panose="020B0604020202020204" pitchFamily="34" charset="0"/>
                        <a:buNone/>
                      </a:pPr>
                      <a:r>
                        <a:rPr lang="en-US" sz="1200" i="0" dirty="0">
                          <a:solidFill>
                            <a:schemeClr val="tx1"/>
                          </a:solidFill>
                        </a:rPr>
                        <a:t>coverage owe penalty of 2.5% of AGI, or $695 per adult/$347.50 per child in 2017</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Penalty lowered to zero after December 31, 2018</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43775">
                <a:tc>
                  <a:txBody>
                    <a:bodyPr/>
                    <a:lstStyle/>
                    <a:p>
                      <a:pPr algn="l"/>
                      <a:r>
                        <a:rPr lang="en-US" sz="1200" dirty="0">
                          <a:solidFill>
                            <a:schemeClr val="tx1"/>
                          </a:solidFill>
                        </a:rPr>
                        <a:t>Corporate tax rates</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200" i="0" baseline="0" dirty="0">
                          <a:solidFill>
                            <a:schemeClr val="tx1"/>
                          </a:solidFill>
                        </a:rPr>
                        <a:t>Four rate brackets with 35% rate for taxable income over $10M </a:t>
                      </a:r>
                      <a:endParaRPr lang="en-US" sz="1200" i="0" dirty="0">
                        <a:solidFill>
                          <a:schemeClr val="tx1"/>
                        </a:solidFill>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Tax rate of 21% effective</a:t>
                      </a:r>
                      <a:r>
                        <a:rPr lang="en-US" sz="1200" baseline="0" dirty="0">
                          <a:solidFill>
                            <a:schemeClr val="tx1"/>
                          </a:solidFill>
                        </a:rPr>
                        <a:t> tax years beginning after 2017</a:t>
                      </a:r>
                      <a:endParaRPr lang="en-US" sz="1200" dirty="0">
                        <a:solidFill>
                          <a:schemeClr val="tx1"/>
                        </a:solidFill>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612886407"/>
                  </a:ext>
                </a:extLst>
              </a:tr>
              <a:tr h="243775">
                <a:tc>
                  <a:txBody>
                    <a:bodyPr/>
                    <a:lstStyle/>
                    <a:p>
                      <a:pPr algn="l"/>
                      <a:r>
                        <a:rPr lang="en-US" sz="1200" dirty="0">
                          <a:solidFill>
                            <a:schemeClr val="tx1"/>
                          </a:solidFill>
                          <a:latin typeface="+mn-lt"/>
                        </a:rPr>
                        <a:t>Deferral</a:t>
                      </a:r>
                      <a:r>
                        <a:rPr lang="en-US" sz="1200" baseline="0" dirty="0">
                          <a:solidFill>
                            <a:schemeClr val="tx1"/>
                          </a:solidFill>
                          <a:latin typeface="+mn-lt"/>
                        </a:rPr>
                        <a:t> of income for qualified equity grants</a:t>
                      </a:r>
                      <a:endParaRPr lang="en-US" sz="1200" dirty="0">
                        <a:solidFill>
                          <a:schemeClr val="tx1"/>
                        </a:solidFill>
                        <a:latin typeface="+mn-lt"/>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buFont typeface="Arial" panose="020B0604020202020204" pitchFamily="34" charset="0"/>
                        <a:buNone/>
                      </a:pPr>
                      <a:r>
                        <a:rPr lang="en-US" sz="1200" i="0" dirty="0">
                          <a:solidFill>
                            <a:schemeClr val="tx1"/>
                          </a:solidFill>
                        </a:rPr>
                        <a:t>Compensatory</a:t>
                      </a:r>
                      <a:r>
                        <a:rPr lang="en-US" sz="1200" i="0" baseline="0" dirty="0">
                          <a:solidFill>
                            <a:schemeClr val="tx1"/>
                          </a:solidFill>
                        </a:rPr>
                        <a:t> shares are taxable upon vesting, regardless of ability to sell shares; 83(b) inclusion elections do not apply to stock options or restricted stock units (RSUs) </a:t>
                      </a:r>
                      <a:endParaRPr lang="en-US" sz="1200" i="0" dirty="0">
                        <a:solidFill>
                          <a:schemeClr val="tx1"/>
                        </a:solidFill>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1"/>
                          </a:solidFill>
                        </a:rPr>
                        <a:t>Employees in private companies can defer taxation up to five years form date of vesting in stock resulting from exercise of stock options or RSU settlement </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503217478"/>
                  </a:ext>
                </a:extLst>
              </a:tr>
              <a:tr h="243775">
                <a:tc>
                  <a:txBody>
                    <a:bodyPr/>
                    <a:lstStyle/>
                    <a:p>
                      <a:pPr algn="l"/>
                      <a:r>
                        <a:rPr lang="en-US" sz="1200" dirty="0">
                          <a:solidFill>
                            <a:schemeClr val="tx1"/>
                          </a:solidFill>
                          <a:latin typeface="+mn-lt"/>
                        </a:rPr>
                        <a:t>Limitation</a:t>
                      </a:r>
                      <a:r>
                        <a:rPr lang="en-US" sz="1200" baseline="0" dirty="0">
                          <a:solidFill>
                            <a:schemeClr val="tx1"/>
                          </a:solidFill>
                          <a:latin typeface="+mn-lt"/>
                        </a:rPr>
                        <a:t> on excessive employee remuneration</a:t>
                      </a:r>
                      <a:endParaRPr lang="en-US" sz="1200" dirty="0">
                        <a:solidFill>
                          <a:schemeClr val="tx1"/>
                        </a:solidFill>
                        <a:latin typeface="+mn-lt"/>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200" i="0" dirty="0">
                          <a:solidFill>
                            <a:schemeClr val="tx1"/>
                          </a:solidFill>
                        </a:rPr>
                        <a:t>162(m) deduction</a:t>
                      </a:r>
                      <a:r>
                        <a:rPr lang="en-US" sz="1200" i="0" baseline="0" dirty="0">
                          <a:solidFill>
                            <a:schemeClr val="tx1"/>
                          </a:solidFill>
                        </a:rPr>
                        <a:t> limit includes exceptions for commissions and performance-based compensation </a:t>
                      </a:r>
                      <a:endParaRPr lang="en-US" sz="1200" i="0" dirty="0">
                        <a:solidFill>
                          <a:schemeClr val="tx1"/>
                        </a:solidFill>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Expands limitations on deduction of compensation paid to covered employees under 162(m), expands definition of covered corporations, excepts certain preexisting contracts</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701210838"/>
                  </a:ext>
                </a:extLst>
              </a:tr>
            </a:tbl>
          </a:graphicData>
        </a:graphic>
      </p:graphicFrame>
    </p:spTree>
    <p:extLst>
      <p:ext uri="{BB962C8B-B14F-4D97-AF65-F5344CB8AC3E}">
        <p14:creationId xmlns:p14="http://schemas.microsoft.com/office/powerpoint/2010/main" val="34386501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E072A21-B79C-4DDC-A6A6-F0B3ECE4F60C}"/>
              </a:ext>
            </a:extLst>
          </p:cNvPr>
          <p:cNvSpPr>
            <a:spLocks noGrp="1"/>
          </p:cNvSpPr>
          <p:nvPr>
            <p:ph idx="1"/>
          </p:nvPr>
        </p:nvSpPr>
        <p:spPr>
          <a:xfrm>
            <a:off x="533400" y="1219200"/>
            <a:ext cx="7845291" cy="4343400"/>
          </a:xfrm>
        </p:spPr>
        <p:txBody>
          <a:bodyPr>
            <a:normAutofit lnSpcReduction="10000"/>
          </a:bodyPr>
          <a:lstStyle/>
          <a:p>
            <a:pPr marL="0" indent="0">
              <a:buNone/>
            </a:pPr>
            <a:r>
              <a:rPr lang="en-US" sz="2800" dirty="0"/>
              <a:t>Elizabeth Drigotas		</a:t>
            </a:r>
          </a:p>
          <a:p>
            <a:pPr marL="0" indent="0">
              <a:buNone/>
            </a:pPr>
            <a:r>
              <a:rPr lang="en-US" sz="2800" dirty="0"/>
              <a:t>Principal, Deloitte Tax LLP</a:t>
            </a:r>
          </a:p>
          <a:p>
            <a:pPr marL="0" indent="0">
              <a:buNone/>
            </a:pPr>
            <a:endParaRPr lang="en-US" sz="2800" dirty="0"/>
          </a:p>
          <a:p>
            <a:pPr marL="0" indent="0">
              <a:buNone/>
            </a:pPr>
            <a:r>
              <a:rPr lang="en-US" sz="2800" dirty="0"/>
              <a:t>Bob Rothery</a:t>
            </a:r>
          </a:p>
          <a:p>
            <a:pPr marL="0" indent="0">
              <a:buNone/>
            </a:pPr>
            <a:r>
              <a:rPr lang="en-US" sz="2800" dirty="0"/>
              <a:t>Director KPMG</a:t>
            </a:r>
          </a:p>
          <a:p>
            <a:pPr marL="0" indent="0">
              <a:buNone/>
            </a:pPr>
            <a:endParaRPr lang="en-US" sz="2800" dirty="0"/>
          </a:p>
          <a:p>
            <a:pPr marL="0" indent="0">
              <a:buNone/>
            </a:pPr>
            <a:r>
              <a:rPr lang="en-US" sz="2800" dirty="0"/>
              <a:t>Prisco Morelos</a:t>
            </a:r>
          </a:p>
          <a:p>
            <a:pPr marL="0" indent="0">
              <a:buNone/>
            </a:pPr>
            <a:r>
              <a:rPr lang="en-US" sz="2800" dirty="0"/>
              <a:t>Senior Global Mobility Manager</a:t>
            </a:r>
          </a:p>
          <a:p>
            <a:pPr marL="0" indent="0">
              <a:buNone/>
            </a:pPr>
            <a:r>
              <a:rPr lang="en-US" sz="2800" dirty="0"/>
              <a:t>eBay</a:t>
            </a:r>
          </a:p>
          <a:p>
            <a:pPr marL="0" indent="0">
              <a:buNone/>
            </a:pPr>
            <a:endParaRPr lang="en-US" dirty="0"/>
          </a:p>
          <a:p>
            <a:pPr marL="0" indent="0">
              <a:buNone/>
            </a:pPr>
            <a:endParaRPr lang="en-US" dirty="0"/>
          </a:p>
        </p:txBody>
      </p:sp>
      <p:sp>
        <p:nvSpPr>
          <p:cNvPr id="3" name="Title 2">
            <a:extLst>
              <a:ext uri="{FF2B5EF4-FFF2-40B4-BE49-F238E27FC236}">
                <a16:creationId xmlns="" xmlns:a16="http://schemas.microsoft.com/office/drawing/2014/main" id="{A9236D62-9D6C-44FE-A205-53E67ACEF36D}"/>
              </a:ext>
            </a:extLst>
          </p:cNvPr>
          <p:cNvSpPr>
            <a:spLocks noGrp="1"/>
          </p:cNvSpPr>
          <p:nvPr>
            <p:ph type="title"/>
          </p:nvPr>
        </p:nvSpPr>
        <p:spPr>
          <a:xfrm>
            <a:off x="457200" y="457200"/>
            <a:ext cx="8153400" cy="1051560"/>
          </a:xfrm>
        </p:spPr>
        <p:txBody>
          <a:bodyPr/>
          <a:lstStyle/>
          <a:p>
            <a:r>
              <a:rPr lang="en-US" dirty="0"/>
              <a:t>Panelists		</a:t>
            </a:r>
          </a:p>
        </p:txBody>
      </p:sp>
    </p:spTree>
    <p:extLst>
      <p:ext uri="{BB962C8B-B14F-4D97-AF65-F5344CB8AC3E}">
        <p14:creationId xmlns:p14="http://schemas.microsoft.com/office/powerpoint/2010/main" val="4255683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57200"/>
            <a:ext cx="8313229" cy="1060304"/>
          </a:xfrm>
        </p:spPr>
        <p:txBody>
          <a:bodyPr>
            <a:normAutofit/>
          </a:bodyPr>
          <a:lstStyle/>
          <a:p>
            <a:r>
              <a:rPr lang="en-US" dirty="0"/>
              <a:t>US tax reform: Key provisions (cont.)</a:t>
            </a:r>
          </a:p>
        </p:txBody>
      </p:sp>
      <p:graphicFrame>
        <p:nvGraphicFramePr>
          <p:cNvPr id="7" name="Table 6"/>
          <p:cNvGraphicFramePr>
            <a:graphicFrameLocks noGrp="1"/>
          </p:cNvGraphicFramePr>
          <p:nvPr>
            <p:extLst/>
          </p:nvPr>
        </p:nvGraphicFramePr>
        <p:xfrm>
          <a:off x="376237" y="1738313"/>
          <a:ext cx="8394192" cy="3840480"/>
        </p:xfrm>
        <a:graphic>
          <a:graphicData uri="http://schemas.openxmlformats.org/drawingml/2006/table">
            <a:tbl>
              <a:tblPr firstRow="1" firstCol="1" bandRow="1">
                <a:tableStyleId>{5C22544A-7EE6-4342-B048-85BDC9FD1C3A}</a:tableStyleId>
              </a:tblPr>
              <a:tblGrid>
                <a:gridCol w="1554480">
                  <a:extLst>
                    <a:ext uri="{9D8B030D-6E8A-4147-A177-3AD203B41FA5}">
                      <a16:colId xmlns="" xmlns:a16="http://schemas.microsoft.com/office/drawing/2014/main" val="20000"/>
                    </a:ext>
                  </a:extLst>
                </a:gridCol>
                <a:gridCol w="3174683">
                  <a:extLst>
                    <a:ext uri="{9D8B030D-6E8A-4147-A177-3AD203B41FA5}">
                      <a16:colId xmlns="" xmlns:a16="http://schemas.microsoft.com/office/drawing/2014/main" val="20001"/>
                    </a:ext>
                  </a:extLst>
                </a:gridCol>
                <a:gridCol w="3665029">
                  <a:extLst>
                    <a:ext uri="{9D8B030D-6E8A-4147-A177-3AD203B41FA5}">
                      <a16:colId xmlns="" xmlns:a16="http://schemas.microsoft.com/office/drawing/2014/main" val="461520483"/>
                    </a:ext>
                  </a:extLst>
                </a:gridCol>
              </a:tblGrid>
              <a:tr h="365760">
                <a:tc>
                  <a:txBody>
                    <a:bodyPr/>
                    <a:lstStyle/>
                    <a:p>
                      <a:endParaRPr lang="en-US" sz="1200" dirty="0"/>
                    </a:p>
                  </a:txBody>
                  <a:tcPr marT="91440" marB="91440">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i="0" dirty="0">
                          <a:solidFill>
                            <a:schemeClr val="accent1"/>
                          </a:solidFill>
                        </a:rPr>
                        <a:t>Current 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dirty="0">
                          <a:solidFill>
                            <a:schemeClr val="accent1"/>
                          </a:solidFill>
                        </a:rPr>
                        <a:t>New 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43775">
                <a:tc>
                  <a:txBody>
                    <a:bodyPr/>
                    <a:lstStyle/>
                    <a:p>
                      <a:pPr algn="l"/>
                      <a:r>
                        <a:rPr lang="en-US" sz="1200" dirty="0">
                          <a:solidFill>
                            <a:schemeClr val="tx1"/>
                          </a:solidFill>
                          <a:latin typeface="+mn-lt"/>
                        </a:rPr>
                        <a:t>Fringe benefits</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i="0" dirty="0">
                          <a:solidFill>
                            <a:schemeClr val="tx1"/>
                          </a:solidFill>
                        </a:rPr>
                        <a:t>Allows certain programs</a:t>
                      </a:r>
                      <a:r>
                        <a:rPr lang="en-US" sz="1200" i="0" baseline="0" dirty="0">
                          <a:solidFill>
                            <a:schemeClr val="tx1"/>
                          </a:solidFill>
                        </a:rPr>
                        <a:t> to be excluded from employee compensation</a:t>
                      </a:r>
                      <a:endParaRPr lang="en-US" sz="1200" i="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200" i="0" dirty="0">
                          <a:solidFill>
                            <a:schemeClr val="tx1"/>
                          </a:solidFill>
                        </a:rPr>
                        <a:t>Repeals</a:t>
                      </a:r>
                      <a:r>
                        <a:rPr lang="en-US" sz="1200" i="0" baseline="0" dirty="0">
                          <a:solidFill>
                            <a:schemeClr val="tx1"/>
                          </a:solidFill>
                        </a:rPr>
                        <a:t> exclusion for qualified bicycle commuting reimbursements, limits what can be provided as employee achievement award (not cash equivalents)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baseline="0" dirty="0">
                          <a:solidFill>
                            <a:schemeClr val="tx1"/>
                          </a:solidFill>
                        </a:rPr>
                        <a:t>Provides that employers cannot deduct amounts relating to transportation/ commuting benefits (effective 2018), cannot deduct expenses regarding meals for convenience of employer or employer eating facilities (effective 2026)</a:t>
                      </a:r>
                      <a:endParaRPr lang="en-US" sz="1200" i="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179476460"/>
                  </a:ext>
                </a:extLst>
              </a:tr>
              <a:tr h="243775">
                <a:tc>
                  <a:txBody>
                    <a:bodyPr/>
                    <a:lstStyle/>
                    <a:p>
                      <a:pPr algn="l"/>
                      <a:r>
                        <a:rPr lang="en-US" sz="1200" dirty="0">
                          <a:solidFill>
                            <a:schemeClr val="tx1"/>
                          </a:solidFill>
                          <a:latin typeface="+mn-lt"/>
                        </a:rPr>
                        <a:t>Repatriation</a:t>
                      </a:r>
                      <a:r>
                        <a:rPr lang="en-US" sz="1200" baseline="0" dirty="0">
                          <a:solidFill>
                            <a:schemeClr val="tx1"/>
                          </a:solidFill>
                          <a:latin typeface="+mn-lt"/>
                        </a:rPr>
                        <a:t> of foreign income</a:t>
                      </a:r>
                      <a:endParaRPr lang="en-US" sz="1200" dirty="0">
                        <a:solidFill>
                          <a:schemeClr val="tx1"/>
                        </a:solidFill>
                        <a:latin typeface="+mn-lt"/>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200" i="0" dirty="0">
                          <a:solidFill>
                            <a:schemeClr val="tx1"/>
                          </a:solidFill>
                        </a:rPr>
                        <a:t>Foreign</a:t>
                      </a:r>
                      <a:r>
                        <a:rPr lang="en-US" sz="1200" i="0" baseline="0" dirty="0">
                          <a:solidFill>
                            <a:schemeClr val="tx1"/>
                          </a:solidFill>
                        </a:rPr>
                        <a:t> income earned by a foreign subsidiary of a US corporation is not subject to US tax until income is distributed as a dividend to a US shareholder</a:t>
                      </a:r>
                      <a:endParaRPr lang="en-US" sz="1200" i="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US" sz="1200" dirty="0"/>
                        <a:t>US shareholders of a foreign subsidiary that is at least 10% US-owned will have to include in income for subsidiary’s last taxable year before 2018 the shareholder’s pro rata share of historical earnings and profits (E&amp;P) of the subsidiary to the extent such amounts have not previously been subject to US tax. This income will be taxed at special rates and may be spread over a period of eight years.</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729235368"/>
                  </a:ext>
                </a:extLst>
              </a:tr>
            </a:tbl>
          </a:graphicData>
        </a:graphic>
      </p:graphicFrame>
    </p:spTree>
    <p:extLst>
      <p:ext uri="{BB962C8B-B14F-4D97-AF65-F5344CB8AC3E}">
        <p14:creationId xmlns:p14="http://schemas.microsoft.com/office/powerpoint/2010/main" val="342428358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solidFill>
                  <a:srgbClr val="51BFE1"/>
                </a:solidFill>
              </a:rPr>
              <a:t>Contact Information</a:t>
            </a:r>
          </a:p>
        </p:txBody>
      </p:sp>
      <p:sp>
        <p:nvSpPr>
          <p:cNvPr id="3" name="Content Placeholder 2">
            <a:extLst>
              <a:ext uri="{FF2B5EF4-FFF2-40B4-BE49-F238E27FC236}">
                <a16:creationId xmlns="" xmlns:a16="http://schemas.microsoft.com/office/drawing/2014/main" id="{425D9E2D-2D64-411D-8F83-04E71EAA0952}"/>
              </a:ext>
            </a:extLst>
          </p:cNvPr>
          <p:cNvSpPr>
            <a:spLocks noGrp="1"/>
          </p:cNvSpPr>
          <p:nvPr>
            <p:ph sz="half" idx="1"/>
          </p:nvPr>
        </p:nvSpPr>
        <p:spPr>
          <a:xfrm>
            <a:off x="457200" y="1371600"/>
            <a:ext cx="8229600" cy="4267200"/>
          </a:xfrm>
        </p:spPr>
        <p:txBody>
          <a:bodyPr/>
          <a:lstStyle/>
          <a:p>
            <a:r>
              <a:rPr lang="en-US" dirty="0"/>
              <a:t>Robert Rothery				Elizabeth Drigotas</a:t>
            </a:r>
          </a:p>
          <a:p>
            <a:r>
              <a:rPr lang="en-US" dirty="0"/>
              <a:t>Director, Global Mobility Services		Principal</a:t>
            </a:r>
          </a:p>
          <a:p>
            <a:r>
              <a:rPr lang="en-US" dirty="0"/>
              <a:t>Washington National Tax			Washington National Tax</a:t>
            </a:r>
          </a:p>
          <a:p>
            <a:r>
              <a:rPr lang="en-US" dirty="0"/>
              <a:t>KPMG San Diego				Deloitte Tax LLP</a:t>
            </a:r>
          </a:p>
          <a:p>
            <a:r>
              <a:rPr lang="en-US" dirty="0"/>
              <a:t>(858) 750-7329				(202)-879-4985</a:t>
            </a:r>
          </a:p>
          <a:p>
            <a:r>
              <a:rPr lang="en-US" dirty="0">
                <a:hlinkClick r:id="rId2"/>
              </a:rPr>
              <a:t>rrothery@kpmg.com</a:t>
            </a:r>
            <a:r>
              <a:rPr lang="en-US" dirty="0"/>
              <a:t>			</a:t>
            </a:r>
            <a:r>
              <a:rPr lang="en-US" dirty="0">
                <a:hlinkClick r:id="rId3"/>
              </a:rPr>
              <a:t>edrigotas@deloitte.com</a:t>
            </a:r>
            <a:r>
              <a:rPr lang="en-US" dirty="0"/>
              <a:t>	</a:t>
            </a:r>
          </a:p>
          <a:p>
            <a:endParaRPr lang="en-US" dirty="0"/>
          </a:p>
          <a:p>
            <a:r>
              <a:rPr lang="en-US" dirty="0"/>
              <a:t>Prisco Morelos</a:t>
            </a:r>
          </a:p>
          <a:p>
            <a:r>
              <a:rPr lang="en-US" dirty="0"/>
              <a:t>Senior Global Mobility Manager</a:t>
            </a:r>
          </a:p>
          <a:p>
            <a:r>
              <a:rPr lang="en-US" dirty="0"/>
              <a:t>eBay</a:t>
            </a:r>
          </a:p>
          <a:p>
            <a:r>
              <a:rPr lang="en-US" dirty="0"/>
              <a:t>(408) 376-8590</a:t>
            </a:r>
          </a:p>
          <a:p>
            <a:r>
              <a:rPr lang="en-US" dirty="0">
                <a:hlinkClick r:id="rId4"/>
              </a:rPr>
              <a:t>primorelos@ebay.com</a:t>
            </a:r>
            <a:endParaRPr lang="en-US" dirty="0"/>
          </a:p>
          <a:p>
            <a:endParaRPr lang="en-US" dirty="0"/>
          </a:p>
        </p:txBody>
      </p:sp>
    </p:spTree>
    <p:extLst>
      <p:ext uri="{BB962C8B-B14F-4D97-AF65-F5344CB8AC3E}">
        <p14:creationId xmlns:p14="http://schemas.microsoft.com/office/powerpoint/2010/main" val="413782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47F6E183-4C07-40D4-A48F-F2C1C2748F2B}"/>
              </a:ext>
            </a:extLst>
          </p:cNvPr>
          <p:cNvSpPr>
            <a:spLocks noGrp="1"/>
          </p:cNvSpPr>
          <p:nvPr>
            <p:ph type="body" sz="quarter" idx="13"/>
          </p:nvPr>
        </p:nvSpPr>
        <p:spPr/>
        <p:txBody>
          <a:bodyPr/>
          <a:lstStyle/>
          <a:p>
            <a:endParaRPr lang="en-US" dirty="0"/>
          </a:p>
          <a:p>
            <a:endParaRPr lang="en-US" dirty="0"/>
          </a:p>
          <a:p>
            <a:endParaRPr lang="en-US" dirty="0"/>
          </a:p>
          <a:p>
            <a:endParaRPr lang="en-US" dirty="0"/>
          </a:p>
          <a:p>
            <a:r>
              <a:rPr lang="en-US" sz="1800" dirty="0"/>
              <a:t>This presentation and the related panel discussion contains general information only and the respective speakers and their firms are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The respective speakers and their firms shall not be responsible for any loss sustained by any person who relies on this presentation</a:t>
            </a:r>
            <a:r>
              <a:rPr lang="en-US" dirty="0"/>
              <a:t>.</a:t>
            </a:r>
          </a:p>
        </p:txBody>
      </p:sp>
    </p:spTree>
    <p:extLst>
      <p:ext uri="{BB962C8B-B14F-4D97-AF65-F5344CB8AC3E}">
        <p14:creationId xmlns:p14="http://schemas.microsoft.com/office/powerpoint/2010/main" val="35033974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Impact on individual tax liabilities and company costs – tax rates</a:t>
            </a:r>
          </a:p>
        </p:txBody>
      </p:sp>
      <p:pic>
        <p:nvPicPr>
          <p:cNvPr id="7" name="Content Placeholder 16">
            <a:extLst>
              <a:ext uri="{FF2B5EF4-FFF2-40B4-BE49-F238E27FC236}">
                <a16:creationId xmlns="" xmlns:a16="http://schemas.microsoft.com/office/drawing/2014/main" id="{E978C52B-D7B0-455F-808A-E34EDA1ADA32}"/>
              </a:ext>
            </a:extLst>
          </p:cNvPr>
          <p:cNvPicPr>
            <a:picLocks noGrp="1" noChangeAspect="1"/>
          </p:cNvPicPr>
          <p:nvPr>
            <p:ph idx="4294967295"/>
          </p:nvPr>
        </p:nvPicPr>
        <p:blipFill rotWithShape="1">
          <a:blip r:embed="rId2"/>
          <a:srcRect l="30526" r="1" b="37352"/>
          <a:stretch/>
        </p:blipFill>
        <p:spPr>
          <a:xfrm>
            <a:off x="0" y="4100513"/>
            <a:ext cx="2535238" cy="2286000"/>
          </a:xfrm>
        </p:spPr>
      </p:pic>
      <p:graphicFrame>
        <p:nvGraphicFramePr>
          <p:cNvPr id="8" name="Table 7">
            <a:extLst>
              <a:ext uri="{FF2B5EF4-FFF2-40B4-BE49-F238E27FC236}">
                <a16:creationId xmlns="" xmlns:a16="http://schemas.microsoft.com/office/drawing/2014/main" id="{89773FBB-8673-45B5-8D43-C9DF29441ACC}"/>
              </a:ext>
            </a:extLst>
          </p:cNvPr>
          <p:cNvGraphicFramePr>
            <a:graphicFrameLocks noGrp="1"/>
          </p:cNvGraphicFramePr>
          <p:nvPr>
            <p:extLst/>
          </p:nvPr>
        </p:nvGraphicFramePr>
        <p:xfrm>
          <a:off x="376238" y="1317477"/>
          <a:ext cx="3840480" cy="2378336"/>
        </p:xfrm>
        <a:graphic>
          <a:graphicData uri="http://schemas.openxmlformats.org/drawingml/2006/table">
            <a:tbl>
              <a:tblPr firstRow="1" bandRow="1">
                <a:tableStyleId>{5C22544A-7EE6-4342-B048-85BDC9FD1C3A}</a:tableStyleId>
              </a:tblPr>
              <a:tblGrid>
                <a:gridCol w="3840480">
                  <a:extLst>
                    <a:ext uri="{9D8B030D-6E8A-4147-A177-3AD203B41FA5}">
                      <a16:colId xmlns="" xmlns:a16="http://schemas.microsoft.com/office/drawing/2014/main" val="3358945631"/>
                    </a:ext>
                  </a:extLst>
                </a:gridCol>
              </a:tblGrid>
              <a:tr h="274320">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5"/>
                          </a:solidFill>
                        </a:rPr>
                        <a:t>Change in law</a:t>
                      </a:r>
                    </a:p>
                  </a:txBody>
                  <a:tcPr marL="0" marR="0" marT="80682" marB="80682">
                    <a:lnB w="38100" cap="flat" cmpd="sng" algn="ctr">
                      <a:solidFill>
                        <a:schemeClr val="accent5"/>
                      </a:solidFill>
                      <a:prstDash val="solid"/>
                      <a:round/>
                      <a:headEnd type="none" w="med" len="med"/>
                      <a:tailEnd type="none" w="med" len="med"/>
                    </a:lnB>
                    <a:noFill/>
                  </a:tcPr>
                </a:tc>
                <a:extLst>
                  <a:ext uri="{0D108BD9-81ED-4DB2-BD59-A6C34878D82A}">
                    <a16:rowId xmlns="" xmlns:a16="http://schemas.microsoft.com/office/drawing/2014/main" val="2474770712"/>
                  </a:ext>
                </a:extLst>
              </a:tr>
              <a:tr h="2003612">
                <a:tc>
                  <a:txBody>
                    <a:bodyPr/>
                    <a:lstStyle/>
                    <a:p>
                      <a:pPr marL="274320" indent="-137160">
                        <a:spcAft>
                          <a:spcPts val="600"/>
                        </a:spcAft>
                        <a:buFont typeface="Arial" panose="020B0604020202020204" pitchFamily="34" charset="0"/>
                        <a:buChar char="•"/>
                      </a:pPr>
                      <a:r>
                        <a:rPr lang="en-US" sz="1200" baseline="0" dirty="0">
                          <a:solidFill>
                            <a:schemeClr val="tx1"/>
                          </a:solidFill>
                        </a:rPr>
                        <a:t>Updated tax brackets and reduced top rate to 37% on income &gt;$500k</a:t>
                      </a:r>
                      <a:r>
                        <a:rPr lang="en-US" sz="1200" baseline="0" dirty="0">
                          <a:solidFill>
                            <a:srgbClr val="FF0000"/>
                          </a:solidFill>
                        </a:rPr>
                        <a:t> </a:t>
                      </a:r>
                      <a:r>
                        <a:rPr lang="en-US" sz="1200" baseline="0" dirty="0">
                          <a:solidFill>
                            <a:schemeClr val="tx1"/>
                          </a:solidFill>
                        </a:rPr>
                        <a:t>(not married)/$600k (married filing joint)</a:t>
                      </a:r>
                    </a:p>
                    <a:p>
                      <a:pPr marL="274320" indent="-137160">
                        <a:spcAft>
                          <a:spcPts val="600"/>
                        </a:spcAft>
                        <a:buFont typeface="Arial" panose="020B0604020202020204" pitchFamily="34" charset="0"/>
                        <a:buChar char="•"/>
                      </a:pPr>
                      <a:r>
                        <a:rPr lang="en-US" sz="1200" baseline="0" dirty="0">
                          <a:solidFill>
                            <a:schemeClr val="tx1"/>
                          </a:solidFill>
                        </a:rPr>
                        <a:t>Alternative Minimum Tax (AMT) remains, but with increased exemptions</a:t>
                      </a:r>
                    </a:p>
                    <a:p>
                      <a:pPr marL="274320" indent="-137160">
                        <a:spcAft>
                          <a:spcPts val="600"/>
                        </a:spcAft>
                        <a:buFont typeface="Arial" panose="020B0604020202020204" pitchFamily="34" charset="0"/>
                        <a:buChar char="•"/>
                      </a:pPr>
                      <a:r>
                        <a:rPr lang="en-US" sz="1200" baseline="0" dirty="0">
                          <a:solidFill>
                            <a:schemeClr val="tx1"/>
                          </a:solidFill>
                        </a:rPr>
                        <a:t>Changes will sunset on December 31, 2025</a:t>
                      </a:r>
                      <a:endParaRPr lang="en-US" sz="1200" dirty="0">
                        <a:solidFill>
                          <a:schemeClr val="tx1"/>
                        </a:solidFill>
                      </a:endParaRPr>
                    </a:p>
                  </a:txBody>
                  <a:tcPr marL="0" marR="0" marT="80682" marB="80682">
                    <a:lnT w="38100" cap="flat" cmpd="sng" algn="ctr">
                      <a:solidFill>
                        <a:schemeClr val="accent5"/>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9" name="Table 8">
            <a:extLst>
              <a:ext uri="{FF2B5EF4-FFF2-40B4-BE49-F238E27FC236}">
                <a16:creationId xmlns="" xmlns:a16="http://schemas.microsoft.com/office/drawing/2014/main" id="{99532061-4D38-4EB0-9F4D-2AE92A79AF14}"/>
              </a:ext>
            </a:extLst>
          </p:cNvPr>
          <p:cNvGraphicFramePr>
            <a:graphicFrameLocks noGrp="1"/>
          </p:cNvGraphicFramePr>
          <p:nvPr>
            <p:extLst/>
          </p:nvPr>
        </p:nvGraphicFramePr>
        <p:xfrm>
          <a:off x="4478823" y="1317477"/>
          <a:ext cx="4297680" cy="1941178"/>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274320">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Considerations</a:t>
                      </a:r>
                    </a:p>
                  </a:txBody>
                  <a:tcPr marL="0" marR="0" marT="80682" marB="80682">
                    <a:lnB w="38100"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2474770712"/>
                  </a:ext>
                </a:extLst>
              </a:tr>
              <a:tr h="1566454">
                <a:tc>
                  <a:txBody>
                    <a:bodyPr/>
                    <a:lstStyle/>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Changes to individual income tax rates will impact company costs for tax-equalized assignments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US hypothetical taxes may decrease</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Tax reimbursement costs could increase or decrease depending on the mix of assignees inbound and outbound to the US, and also to high- or low-tax </a:t>
                      </a:r>
                      <a:r>
                        <a:rPr lang="en-US" sz="1200" dirty="0">
                          <a:solidFill>
                            <a:schemeClr val="tx1"/>
                          </a:solidFill>
                        </a:rPr>
                        <a:t>countries</a:t>
                      </a:r>
                    </a:p>
                  </a:txBody>
                  <a:tcPr marL="0" marR="0" marT="80682" marB="80682">
                    <a:lnT w="38100" cap="flat" cmpd="sng" algn="ctr">
                      <a:solidFill>
                        <a:schemeClr val="accent1"/>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10" name="Table 9">
            <a:extLst>
              <a:ext uri="{FF2B5EF4-FFF2-40B4-BE49-F238E27FC236}">
                <a16:creationId xmlns="" xmlns:a16="http://schemas.microsoft.com/office/drawing/2014/main" id="{23812F20-ACB6-42EF-9126-56E1DFAAF73A}"/>
              </a:ext>
            </a:extLst>
          </p:cNvPr>
          <p:cNvGraphicFramePr>
            <a:graphicFrameLocks noGrp="1"/>
          </p:cNvGraphicFramePr>
          <p:nvPr>
            <p:extLst>
              <p:ext uri="{D42A27DB-BD31-4B8C-83A1-F6EECF244321}">
                <p14:modId xmlns:p14="http://schemas.microsoft.com/office/powerpoint/2010/main" val="1454524543"/>
              </p:ext>
            </p:extLst>
          </p:nvPr>
        </p:nvGraphicFramePr>
        <p:xfrm>
          <a:off x="4478823" y="3264751"/>
          <a:ext cx="4297680" cy="2752164"/>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274320">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rPr>
                        <a:t>Next steps</a:t>
                      </a:r>
                    </a:p>
                  </a:txBody>
                  <a:tcPr marL="0" marR="0" marT="80682" marB="80682">
                    <a:lnB w="38100" cap="flat" cmpd="sng" algn="ctr">
                      <a:solidFill>
                        <a:schemeClr val="accent6"/>
                      </a:solidFill>
                      <a:prstDash val="solid"/>
                      <a:round/>
                      <a:headEnd type="none" w="med" len="med"/>
                      <a:tailEnd type="none" w="med" len="med"/>
                    </a:lnB>
                    <a:noFill/>
                  </a:tcPr>
                </a:tc>
                <a:extLst>
                  <a:ext uri="{0D108BD9-81ED-4DB2-BD59-A6C34878D82A}">
                    <a16:rowId xmlns="" xmlns:a16="http://schemas.microsoft.com/office/drawing/2014/main" val="2474770712"/>
                  </a:ext>
                </a:extLst>
              </a:tr>
              <a:tr h="2377440">
                <a:tc>
                  <a:txBody>
                    <a:bodyPr/>
                    <a:lstStyle/>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Conduct cost modeling to understand impact on cost of current program</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Update assignment costs accruals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Update US hypothetical tax withholding calculations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Plan for need to extend post-assignment tax services due to increased foreign tax credit carryforwards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Refresh global mobility strategy to align cost structure, review global mobility policies to evaluate potential need to revisit provisions, and consider alternatives to home-based TEQ approach</a:t>
                      </a:r>
                      <a:endParaRPr lang="en-US" sz="1200" baseline="0" dirty="0">
                        <a:solidFill>
                          <a:schemeClr val="tx1"/>
                        </a:solidFill>
                      </a:endParaRPr>
                    </a:p>
                  </a:txBody>
                  <a:tcPr marL="0" marR="0" marT="80682" marB="80682">
                    <a:lnT w="38100" cap="flat" cmpd="sng" algn="ctr">
                      <a:solidFill>
                        <a:schemeClr val="accent6"/>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sp>
        <p:nvSpPr>
          <p:cNvPr id="14" name="Freeform: Shape 26">
            <a:extLst>
              <a:ext uri="{FF2B5EF4-FFF2-40B4-BE49-F238E27FC236}">
                <a16:creationId xmlns="" xmlns:a16="http://schemas.microsoft.com/office/drawing/2014/main" id="{8A77041D-F29F-44D9-8703-C9EB34D26CBB}"/>
              </a:ext>
            </a:extLst>
          </p:cNvPr>
          <p:cNvSpPr/>
          <p:nvPr/>
        </p:nvSpPr>
        <p:spPr bwMode="gray">
          <a:xfrm>
            <a:off x="385763" y="1674812"/>
            <a:ext cx="348381" cy="2554287"/>
          </a:xfrm>
          <a:custGeom>
            <a:avLst/>
            <a:gdLst>
              <a:gd name="connsiteX0" fmla="*/ 0 w 343157"/>
              <a:gd name="connsiteY0" fmla="*/ 0 h 2040447"/>
              <a:gd name="connsiteX1" fmla="*/ 0 w 343157"/>
              <a:gd name="connsiteY1" fmla="*/ 1432217 h 2040447"/>
              <a:gd name="connsiteX2" fmla="*/ 343157 w 343157"/>
              <a:gd name="connsiteY2" fmla="*/ 2040447 h 2040447"/>
              <a:gd name="connsiteX0" fmla="*/ 0 w 347267"/>
              <a:gd name="connsiteY0" fmla="*/ 0 h 2079489"/>
              <a:gd name="connsiteX1" fmla="*/ 0 w 347267"/>
              <a:gd name="connsiteY1" fmla="*/ 1432217 h 2079489"/>
              <a:gd name="connsiteX2" fmla="*/ 347267 w 347267"/>
              <a:gd name="connsiteY2" fmla="*/ 2079489 h 2079489"/>
            </a:gdLst>
            <a:ahLst/>
            <a:cxnLst>
              <a:cxn ang="0">
                <a:pos x="connsiteX0" y="connsiteY0"/>
              </a:cxn>
              <a:cxn ang="0">
                <a:pos x="connsiteX1" y="connsiteY1"/>
              </a:cxn>
              <a:cxn ang="0">
                <a:pos x="connsiteX2" y="connsiteY2"/>
              </a:cxn>
            </a:cxnLst>
            <a:rect l="l" t="t" r="r" b="b"/>
            <a:pathLst>
              <a:path w="347267" h="2079489">
                <a:moveTo>
                  <a:pt x="0" y="0"/>
                </a:moveTo>
                <a:lnTo>
                  <a:pt x="0" y="1432217"/>
                </a:lnTo>
                <a:lnTo>
                  <a:pt x="347267" y="2079489"/>
                </a:lnTo>
              </a:path>
            </a:pathLst>
          </a:custGeom>
          <a:noFill/>
          <a:ln w="6350" algn="ctr">
            <a:solidFill>
              <a:schemeClr val="accent5"/>
            </a:solidFill>
            <a:miter lim="800000"/>
            <a:headEnd/>
            <a:tailEnd/>
          </a:ln>
        </p:spPr>
        <p:txBody>
          <a:bodyPr rtlCol="0" anchor="ctr"/>
          <a:lstStyle/>
          <a:p>
            <a:pPr algn="ctr"/>
            <a:endParaRPr lang="en-US" dirty="0"/>
          </a:p>
        </p:txBody>
      </p:sp>
      <p:sp>
        <p:nvSpPr>
          <p:cNvPr id="5" name="Freeform 4"/>
          <p:cNvSpPr/>
          <p:nvPr/>
        </p:nvSpPr>
        <p:spPr bwMode="gray">
          <a:xfrm>
            <a:off x="2152650" y="1676400"/>
            <a:ext cx="2352675" cy="2952750"/>
          </a:xfrm>
          <a:custGeom>
            <a:avLst/>
            <a:gdLst>
              <a:gd name="connsiteX0" fmla="*/ 0 w 2352675"/>
              <a:gd name="connsiteY0" fmla="*/ 2952750 h 2952750"/>
              <a:gd name="connsiteX1" fmla="*/ 2324100 w 2352675"/>
              <a:gd name="connsiteY1" fmla="*/ 1238250 h 2952750"/>
              <a:gd name="connsiteX2" fmla="*/ 2324100 w 2352675"/>
              <a:gd name="connsiteY2" fmla="*/ 0 h 2952750"/>
              <a:gd name="connsiteX3" fmla="*/ 2352675 w 2352675"/>
              <a:gd name="connsiteY3" fmla="*/ 0 h 2952750"/>
            </a:gdLst>
            <a:ahLst/>
            <a:cxnLst>
              <a:cxn ang="0">
                <a:pos x="connsiteX0" y="connsiteY0"/>
              </a:cxn>
              <a:cxn ang="0">
                <a:pos x="connsiteX1" y="connsiteY1"/>
              </a:cxn>
              <a:cxn ang="0">
                <a:pos x="connsiteX2" y="connsiteY2"/>
              </a:cxn>
              <a:cxn ang="0">
                <a:pos x="connsiteX3" y="connsiteY3"/>
              </a:cxn>
            </a:cxnLst>
            <a:rect l="l" t="t" r="r" b="b"/>
            <a:pathLst>
              <a:path w="2352675" h="2952750">
                <a:moveTo>
                  <a:pt x="0" y="2952750"/>
                </a:moveTo>
                <a:lnTo>
                  <a:pt x="2324100" y="1238250"/>
                </a:lnTo>
                <a:lnTo>
                  <a:pt x="2324100" y="0"/>
                </a:lnTo>
                <a:lnTo>
                  <a:pt x="2352675" y="0"/>
                </a:lnTo>
              </a:path>
            </a:pathLst>
          </a:custGeom>
          <a:noFill/>
          <a:ln w="6350" algn="ctr">
            <a:solidFill>
              <a:schemeClr val="accent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3009426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9562" y="401824"/>
            <a:ext cx="8391525" cy="334101"/>
          </a:xfrm>
        </p:spPr>
        <p:txBody>
          <a:bodyPr/>
          <a:lstStyle/>
          <a:p>
            <a:r>
              <a:rPr lang="en-US" sz="2800" dirty="0"/>
              <a:t>Impact on individual tax liabilities and company costs – personal exemptions and family credits</a:t>
            </a:r>
          </a:p>
        </p:txBody>
      </p:sp>
      <p:pic>
        <p:nvPicPr>
          <p:cNvPr id="7" name="Content Placeholder 16">
            <a:extLst>
              <a:ext uri="{FF2B5EF4-FFF2-40B4-BE49-F238E27FC236}">
                <a16:creationId xmlns="" xmlns:a16="http://schemas.microsoft.com/office/drawing/2014/main" id="{E978C52B-D7B0-455F-808A-E34EDA1ADA32}"/>
              </a:ext>
            </a:extLst>
          </p:cNvPr>
          <p:cNvPicPr>
            <a:picLocks noGrp="1" noChangeAspect="1"/>
          </p:cNvPicPr>
          <p:nvPr>
            <p:ph idx="4294967295"/>
          </p:nvPr>
        </p:nvPicPr>
        <p:blipFill rotWithShape="1">
          <a:blip r:embed="rId2"/>
          <a:srcRect l="30526" r="1" b="37352"/>
          <a:stretch/>
        </p:blipFill>
        <p:spPr>
          <a:xfrm>
            <a:off x="0" y="4095750"/>
            <a:ext cx="2535238" cy="2286000"/>
          </a:xfrm>
        </p:spPr>
      </p:pic>
      <p:graphicFrame>
        <p:nvGraphicFramePr>
          <p:cNvPr id="8" name="Table 7">
            <a:extLst>
              <a:ext uri="{FF2B5EF4-FFF2-40B4-BE49-F238E27FC236}">
                <a16:creationId xmlns="" xmlns:a16="http://schemas.microsoft.com/office/drawing/2014/main" id="{89773FBB-8673-45B5-8D43-C9DF29441ACC}"/>
              </a:ext>
            </a:extLst>
          </p:cNvPr>
          <p:cNvGraphicFramePr>
            <a:graphicFrameLocks noGrp="1"/>
          </p:cNvGraphicFramePr>
          <p:nvPr>
            <p:extLst/>
          </p:nvPr>
        </p:nvGraphicFramePr>
        <p:xfrm>
          <a:off x="376235" y="1316528"/>
          <a:ext cx="3840480" cy="2563008"/>
        </p:xfrm>
        <a:graphic>
          <a:graphicData uri="http://schemas.openxmlformats.org/drawingml/2006/table">
            <a:tbl>
              <a:tblPr firstRow="1" bandRow="1">
                <a:tableStyleId>{5C22544A-7EE6-4342-B048-85BDC9FD1C3A}</a:tableStyleId>
              </a:tblPr>
              <a:tblGrid>
                <a:gridCol w="38404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5"/>
                          </a:solidFill>
                        </a:rPr>
                        <a:t>Change in law</a:t>
                      </a:r>
                    </a:p>
                  </a:txBody>
                  <a:tcPr marL="0" marR="0" marT="80682" marB="80682">
                    <a:lnB w="38100" cap="flat" cmpd="sng" algn="ctr">
                      <a:solidFill>
                        <a:schemeClr val="accent5"/>
                      </a:solidFill>
                      <a:prstDash val="solid"/>
                      <a:round/>
                      <a:headEnd type="none" w="med" len="med"/>
                      <a:tailEnd type="none" w="med" len="med"/>
                    </a:lnB>
                    <a:noFill/>
                  </a:tcPr>
                </a:tc>
                <a:extLst>
                  <a:ext uri="{0D108BD9-81ED-4DB2-BD59-A6C34878D82A}">
                    <a16:rowId xmlns="" xmlns:a16="http://schemas.microsoft.com/office/drawing/2014/main" val="2474770712"/>
                  </a:ext>
                </a:extLst>
              </a:tr>
              <a:tr h="2003612">
                <a:tc>
                  <a:txBody>
                    <a:bodyPr/>
                    <a:lstStyle/>
                    <a:p>
                      <a:pPr marL="274320" indent="-136525">
                        <a:spcAft>
                          <a:spcPts val="600"/>
                        </a:spcAft>
                        <a:buFont typeface="Arial" panose="020B0604020202020204" pitchFamily="34" charset="0"/>
                        <a:buChar char="•"/>
                      </a:pPr>
                      <a:r>
                        <a:rPr lang="en-US" sz="1200" baseline="0" dirty="0">
                          <a:solidFill>
                            <a:schemeClr val="tx1"/>
                          </a:solidFill>
                        </a:rPr>
                        <a:t>Personal exemptions repealed</a:t>
                      </a:r>
                    </a:p>
                    <a:p>
                      <a:pPr marL="274320" indent="-136525">
                        <a:spcAft>
                          <a:spcPts val="600"/>
                        </a:spcAft>
                        <a:buFont typeface="Arial" panose="020B0604020202020204" pitchFamily="34" charset="0"/>
                        <a:buChar char="•"/>
                      </a:pPr>
                      <a:r>
                        <a:rPr lang="en-US" sz="1200" baseline="0" dirty="0">
                          <a:solidFill>
                            <a:schemeClr val="tx1"/>
                          </a:solidFill>
                        </a:rPr>
                        <a:t>Child tax credit expanded to $2,000 per child and $500 per non-child dependent per family; phased out with AGI greater than $400k (married)</a:t>
                      </a:r>
                    </a:p>
                    <a:p>
                      <a:pPr marL="457200" marR="0" lvl="1" indent="-136525" algn="l" defTabSz="914400" rtl="0" eaLnBrk="1" fontAlgn="auto" latinLnBrk="0" hangingPunct="1">
                        <a:lnSpc>
                          <a:spcPct val="100000"/>
                        </a:lnSpc>
                        <a:spcBef>
                          <a:spcPts val="0"/>
                        </a:spcBef>
                        <a:spcAft>
                          <a:spcPts val="600"/>
                        </a:spcAft>
                        <a:buClrTx/>
                        <a:buSzTx/>
                        <a:buFont typeface="Verdana" panose="020B0604030504040204" pitchFamily="34" charset="0"/>
                        <a:buChar char="‒"/>
                        <a:tabLst/>
                        <a:defRPr/>
                      </a:pPr>
                      <a:r>
                        <a:rPr lang="en-US" sz="1200" dirty="0">
                          <a:solidFill>
                            <a:schemeClr val="tx1"/>
                          </a:solidFill>
                        </a:rPr>
                        <a:t>Child credit</a:t>
                      </a:r>
                      <a:r>
                        <a:rPr lang="en-US" sz="1200" baseline="0" dirty="0">
                          <a:solidFill>
                            <a:schemeClr val="tx1"/>
                          </a:solidFill>
                        </a:rPr>
                        <a:t> requires SSN </a:t>
                      </a:r>
                    </a:p>
                    <a:p>
                      <a:pPr marL="457200" marR="0" lvl="1" indent="-136525" algn="l" defTabSz="914400" rtl="0" eaLnBrk="1" fontAlgn="auto" latinLnBrk="0" hangingPunct="1">
                        <a:lnSpc>
                          <a:spcPct val="100000"/>
                        </a:lnSpc>
                        <a:spcBef>
                          <a:spcPts val="0"/>
                        </a:spcBef>
                        <a:spcAft>
                          <a:spcPts val="600"/>
                        </a:spcAft>
                        <a:buClrTx/>
                        <a:buSzTx/>
                        <a:buFont typeface="Verdana" panose="020B0604030504040204" pitchFamily="34" charset="0"/>
                        <a:buChar char="‒"/>
                        <a:tabLst/>
                        <a:defRPr/>
                      </a:pPr>
                      <a:r>
                        <a:rPr lang="en-US" sz="1200" baseline="0" dirty="0">
                          <a:solidFill>
                            <a:schemeClr val="tx1"/>
                          </a:solidFill>
                        </a:rPr>
                        <a:t>Children ineligible due to lack of SSN may still qualify for nonrefundable $500 credit</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a:solidFill>
                            <a:schemeClr val="tx1"/>
                          </a:solidFill>
                        </a:rPr>
                        <a:t>Changes will sunset on December 31, 2025</a:t>
                      </a:r>
                      <a:endParaRPr lang="en-US" sz="1200" dirty="0">
                        <a:solidFill>
                          <a:schemeClr val="tx1"/>
                        </a:solidFill>
                      </a:endParaRPr>
                    </a:p>
                    <a:p>
                      <a:pPr marL="274320" indent="-137160">
                        <a:spcAft>
                          <a:spcPts val="600"/>
                        </a:spcAft>
                        <a:buFont typeface="Arial" panose="020B0604020202020204" pitchFamily="34" charset="0"/>
                        <a:buChar char="•"/>
                      </a:pPr>
                      <a:endParaRPr lang="en-US" sz="1200" dirty="0">
                        <a:solidFill>
                          <a:schemeClr val="tx1"/>
                        </a:solidFill>
                      </a:endParaRPr>
                    </a:p>
                  </a:txBody>
                  <a:tcPr marL="0" marR="0" marT="80682" marB="80682">
                    <a:lnT w="38100" cap="flat" cmpd="sng" algn="ctr">
                      <a:solidFill>
                        <a:schemeClr val="accent5"/>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9" name="Table 8">
            <a:extLst>
              <a:ext uri="{FF2B5EF4-FFF2-40B4-BE49-F238E27FC236}">
                <a16:creationId xmlns="" xmlns:a16="http://schemas.microsoft.com/office/drawing/2014/main" id="{99532061-4D38-4EB0-9F4D-2AE92A79AF14}"/>
              </a:ext>
            </a:extLst>
          </p:cNvPr>
          <p:cNvGraphicFramePr>
            <a:graphicFrameLocks noGrp="1"/>
          </p:cNvGraphicFramePr>
          <p:nvPr>
            <p:extLst/>
          </p:nvPr>
        </p:nvGraphicFramePr>
        <p:xfrm>
          <a:off x="4478823" y="1316528"/>
          <a:ext cx="4297680" cy="1665642"/>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Considerations</a:t>
                      </a:r>
                    </a:p>
                  </a:txBody>
                  <a:tcPr marL="0" marR="0" marT="80682" marB="80682">
                    <a:lnB w="38100"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2474770712"/>
                  </a:ext>
                </a:extLst>
              </a:tr>
              <a:tr h="1290918">
                <a:tc>
                  <a:txBody>
                    <a:bodyPr/>
                    <a:lstStyle/>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a:solidFill>
                            <a:schemeClr val="tx1"/>
                          </a:solidFill>
                        </a:rPr>
                        <a:t>Tax benefits of applying for Individual Taxpayer Identification Number (ITIN) are reduced</a:t>
                      </a:r>
                      <a:endParaRPr lang="en-US" sz="1200" dirty="0">
                        <a:solidFill>
                          <a:schemeClr val="tx1"/>
                        </a:solidFill>
                      </a:endParaRP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Business travelers from nontreaty</a:t>
                      </a:r>
                      <a:r>
                        <a:rPr lang="en-US" sz="1200" baseline="0" dirty="0">
                          <a:solidFill>
                            <a:schemeClr val="tx1"/>
                          </a:solidFill>
                        </a:rPr>
                        <a:t> countries will be taxable from day 1 of US presence due to repeal of personal exemption</a:t>
                      </a:r>
                      <a:endParaRPr lang="en-US" sz="1200" dirty="0">
                        <a:solidFill>
                          <a:schemeClr val="tx1"/>
                        </a:solidFill>
                      </a:endParaRPr>
                    </a:p>
                  </a:txBody>
                  <a:tcPr marL="0" marR="0" marT="80682" marB="80682">
                    <a:lnT w="38100" cap="flat" cmpd="sng" algn="ctr">
                      <a:solidFill>
                        <a:schemeClr val="accent1"/>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10" name="Table 9">
            <a:extLst>
              <a:ext uri="{FF2B5EF4-FFF2-40B4-BE49-F238E27FC236}">
                <a16:creationId xmlns="" xmlns:a16="http://schemas.microsoft.com/office/drawing/2014/main" id="{23812F20-ACB6-42EF-9126-56E1DFAAF73A}"/>
              </a:ext>
            </a:extLst>
          </p:cNvPr>
          <p:cNvGraphicFramePr>
            <a:graphicFrameLocks noGrp="1"/>
          </p:cNvGraphicFramePr>
          <p:nvPr>
            <p:extLst>
              <p:ext uri="{D42A27DB-BD31-4B8C-83A1-F6EECF244321}">
                <p14:modId xmlns:p14="http://schemas.microsoft.com/office/powerpoint/2010/main" val="3154761592"/>
              </p:ext>
            </p:extLst>
          </p:nvPr>
        </p:nvGraphicFramePr>
        <p:xfrm>
          <a:off x="4478823" y="4083558"/>
          <a:ext cx="4297680" cy="1791995"/>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30675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rPr>
                        <a:t>Next steps</a:t>
                      </a:r>
                    </a:p>
                  </a:txBody>
                  <a:tcPr marL="0" marR="0" marT="80682" marB="80682">
                    <a:lnB w="38100" cap="flat" cmpd="sng" algn="ctr">
                      <a:solidFill>
                        <a:schemeClr val="accent6"/>
                      </a:solidFill>
                      <a:prstDash val="solid"/>
                      <a:round/>
                      <a:headEnd type="none" w="med" len="med"/>
                      <a:tailEnd type="none" w="med" len="med"/>
                    </a:lnB>
                    <a:noFill/>
                  </a:tcPr>
                </a:tc>
                <a:extLst>
                  <a:ext uri="{0D108BD9-81ED-4DB2-BD59-A6C34878D82A}">
                    <a16:rowId xmlns="" xmlns:a16="http://schemas.microsoft.com/office/drawing/2014/main" val="2474770712"/>
                  </a:ext>
                </a:extLst>
              </a:tr>
              <a:tr h="1417271">
                <a:tc>
                  <a:txBody>
                    <a:bodyPr/>
                    <a:lstStyle/>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Weigh costs of obtaining ITINs against potential tax benefits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Conduct cost modeling to understand impact on cost of current program and update assignment costs accruals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Update US hypothetical tax withholding calculations</a:t>
                      </a:r>
                    </a:p>
                  </a:txBody>
                  <a:tcPr marL="0" marR="0" marT="80682" marB="80682">
                    <a:lnT w="38100" cap="flat" cmpd="sng" algn="ctr">
                      <a:solidFill>
                        <a:schemeClr val="accent6"/>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sp>
        <p:nvSpPr>
          <p:cNvPr id="12" name="Freeform: Shape 26">
            <a:extLst>
              <a:ext uri="{FF2B5EF4-FFF2-40B4-BE49-F238E27FC236}">
                <a16:creationId xmlns="" xmlns:a16="http://schemas.microsoft.com/office/drawing/2014/main" id="{8A77041D-F29F-44D9-8703-C9EB34D26CBB}"/>
              </a:ext>
            </a:extLst>
          </p:cNvPr>
          <p:cNvSpPr/>
          <p:nvPr/>
        </p:nvSpPr>
        <p:spPr bwMode="gray">
          <a:xfrm>
            <a:off x="385763" y="1674812"/>
            <a:ext cx="348381" cy="2554287"/>
          </a:xfrm>
          <a:custGeom>
            <a:avLst/>
            <a:gdLst>
              <a:gd name="connsiteX0" fmla="*/ 0 w 343157"/>
              <a:gd name="connsiteY0" fmla="*/ 0 h 2040447"/>
              <a:gd name="connsiteX1" fmla="*/ 0 w 343157"/>
              <a:gd name="connsiteY1" fmla="*/ 1432217 h 2040447"/>
              <a:gd name="connsiteX2" fmla="*/ 343157 w 343157"/>
              <a:gd name="connsiteY2" fmla="*/ 2040447 h 2040447"/>
              <a:gd name="connsiteX0" fmla="*/ 0 w 347267"/>
              <a:gd name="connsiteY0" fmla="*/ 0 h 2079489"/>
              <a:gd name="connsiteX1" fmla="*/ 0 w 347267"/>
              <a:gd name="connsiteY1" fmla="*/ 1432217 h 2079489"/>
              <a:gd name="connsiteX2" fmla="*/ 347267 w 347267"/>
              <a:gd name="connsiteY2" fmla="*/ 2079489 h 2079489"/>
            </a:gdLst>
            <a:ahLst/>
            <a:cxnLst>
              <a:cxn ang="0">
                <a:pos x="connsiteX0" y="connsiteY0"/>
              </a:cxn>
              <a:cxn ang="0">
                <a:pos x="connsiteX1" y="connsiteY1"/>
              </a:cxn>
              <a:cxn ang="0">
                <a:pos x="connsiteX2" y="connsiteY2"/>
              </a:cxn>
            </a:cxnLst>
            <a:rect l="l" t="t" r="r" b="b"/>
            <a:pathLst>
              <a:path w="347267" h="2079489">
                <a:moveTo>
                  <a:pt x="0" y="0"/>
                </a:moveTo>
                <a:lnTo>
                  <a:pt x="0" y="1432217"/>
                </a:lnTo>
                <a:lnTo>
                  <a:pt x="347267" y="2079489"/>
                </a:lnTo>
              </a:path>
            </a:pathLst>
          </a:custGeom>
          <a:noFill/>
          <a:ln w="6350" algn="ctr">
            <a:solidFill>
              <a:schemeClr val="accent5"/>
            </a:solidFill>
            <a:miter lim="800000"/>
            <a:headEnd/>
            <a:tailEnd/>
          </a:ln>
        </p:spPr>
        <p:txBody>
          <a:bodyPr rtlCol="0" anchor="ctr"/>
          <a:lstStyle/>
          <a:p>
            <a:pPr algn="ctr"/>
            <a:endParaRPr lang="en-US" dirty="0"/>
          </a:p>
        </p:txBody>
      </p:sp>
      <p:sp>
        <p:nvSpPr>
          <p:cNvPr id="13" name="Freeform 12"/>
          <p:cNvSpPr/>
          <p:nvPr/>
        </p:nvSpPr>
        <p:spPr bwMode="gray">
          <a:xfrm>
            <a:off x="2152650" y="1676400"/>
            <a:ext cx="2352675" cy="3050944"/>
          </a:xfrm>
          <a:custGeom>
            <a:avLst/>
            <a:gdLst>
              <a:gd name="connsiteX0" fmla="*/ 0 w 2352675"/>
              <a:gd name="connsiteY0" fmla="*/ 2952750 h 2952750"/>
              <a:gd name="connsiteX1" fmla="*/ 2324100 w 2352675"/>
              <a:gd name="connsiteY1" fmla="*/ 1238250 h 2952750"/>
              <a:gd name="connsiteX2" fmla="*/ 2324100 w 2352675"/>
              <a:gd name="connsiteY2" fmla="*/ 0 h 2952750"/>
              <a:gd name="connsiteX3" fmla="*/ 2352675 w 2352675"/>
              <a:gd name="connsiteY3" fmla="*/ 0 h 2952750"/>
              <a:gd name="connsiteX0" fmla="*/ 0 w 2352675"/>
              <a:gd name="connsiteY0" fmla="*/ 2952750 h 2952750"/>
              <a:gd name="connsiteX1" fmla="*/ 2295525 w 2352675"/>
              <a:gd name="connsiteY1" fmla="*/ 1781175 h 2952750"/>
              <a:gd name="connsiteX2" fmla="*/ 2324100 w 2352675"/>
              <a:gd name="connsiteY2" fmla="*/ 0 h 2952750"/>
              <a:gd name="connsiteX3" fmla="*/ 2352675 w 2352675"/>
              <a:gd name="connsiteY3" fmla="*/ 0 h 2952750"/>
              <a:gd name="connsiteX0" fmla="*/ 0 w 2352675"/>
              <a:gd name="connsiteY0" fmla="*/ 2952750 h 2952750"/>
              <a:gd name="connsiteX1" fmla="*/ 2305050 w 2352675"/>
              <a:gd name="connsiteY1" fmla="*/ 1781175 h 2952750"/>
              <a:gd name="connsiteX2" fmla="*/ 2324100 w 2352675"/>
              <a:gd name="connsiteY2" fmla="*/ 0 h 2952750"/>
              <a:gd name="connsiteX3" fmla="*/ 2352675 w 2352675"/>
              <a:gd name="connsiteY3" fmla="*/ 0 h 2952750"/>
              <a:gd name="connsiteX0" fmla="*/ 0 w 2352675"/>
              <a:gd name="connsiteY0" fmla="*/ 2952750 h 2952750"/>
              <a:gd name="connsiteX1" fmla="*/ 2314575 w 2352675"/>
              <a:gd name="connsiteY1" fmla="*/ 1781175 h 2952750"/>
              <a:gd name="connsiteX2" fmla="*/ 2324100 w 2352675"/>
              <a:gd name="connsiteY2" fmla="*/ 0 h 2952750"/>
              <a:gd name="connsiteX3" fmla="*/ 2352675 w 2352675"/>
              <a:gd name="connsiteY3" fmla="*/ 0 h 2952750"/>
              <a:gd name="connsiteX0" fmla="*/ 0 w 2352675"/>
              <a:gd name="connsiteY0" fmla="*/ 2952750 h 2952750"/>
              <a:gd name="connsiteX1" fmla="*/ 2324100 w 2352675"/>
              <a:gd name="connsiteY1" fmla="*/ 1771650 h 2952750"/>
              <a:gd name="connsiteX2" fmla="*/ 2324100 w 2352675"/>
              <a:gd name="connsiteY2" fmla="*/ 0 h 2952750"/>
              <a:gd name="connsiteX3" fmla="*/ 2352675 w 2352675"/>
              <a:gd name="connsiteY3" fmla="*/ 0 h 2952750"/>
            </a:gdLst>
            <a:ahLst/>
            <a:cxnLst>
              <a:cxn ang="0">
                <a:pos x="connsiteX0" y="connsiteY0"/>
              </a:cxn>
              <a:cxn ang="0">
                <a:pos x="connsiteX1" y="connsiteY1"/>
              </a:cxn>
              <a:cxn ang="0">
                <a:pos x="connsiteX2" y="connsiteY2"/>
              </a:cxn>
              <a:cxn ang="0">
                <a:pos x="connsiteX3" y="connsiteY3"/>
              </a:cxn>
            </a:cxnLst>
            <a:rect l="l" t="t" r="r" b="b"/>
            <a:pathLst>
              <a:path w="2352675" h="2952750">
                <a:moveTo>
                  <a:pt x="0" y="2952750"/>
                </a:moveTo>
                <a:lnTo>
                  <a:pt x="2324100" y="1771650"/>
                </a:lnTo>
                <a:lnTo>
                  <a:pt x="2324100" y="0"/>
                </a:lnTo>
                <a:lnTo>
                  <a:pt x="2352675" y="0"/>
                </a:lnTo>
              </a:path>
            </a:pathLst>
          </a:custGeom>
          <a:noFill/>
          <a:ln w="6350" algn="ctr">
            <a:solidFill>
              <a:schemeClr val="accent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42922585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Impact on individual tax liabilities and company costs (cont.) – deductions </a:t>
            </a:r>
          </a:p>
        </p:txBody>
      </p:sp>
      <p:pic>
        <p:nvPicPr>
          <p:cNvPr id="7" name="Content Placeholder 16">
            <a:extLst>
              <a:ext uri="{FF2B5EF4-FFF2-40B4-BE49-F238E27FC236}">
                <a16:creationId xmlns="" xmlns:a16="http://schemas.microsoft.com/office/drawing/2014/main" id="{E978C52B-D7B0-455F-808A-E34EDA1ADA32}"/>
              </a:ext>
            </a:extLst>
          </p:cNvPr>
          <p:cNvPicPr>
            <a:picLocks noGrp="1" noChangeAspect="1"/>
          </p:cNvPicPr>
          <p:nvPr>
            <p:ph idx="1"/>
          </p:nvPr>
        </p:nvPicPr>
        <p:blipFill rotWithShape="1">
          <a:blip r:embed="rId2"/>
          <a:srcRect l="30526" r="1" b="37352"/>
          <a:stretch/>
        </p:blipFill>
        <p:spPr>
          <a:xfrm>
            <a:off x="1" y="4095539"/>
            <a:ext cx="2535111" cy="2286000"/>
          </a:xfrm>
        </p:spPr>
      </p:pic>
      <p:graphicFrame>
        <p:nvGraphicFramePr>
          <p:cNvPr id="8" name="Table 7">
            <a:extLst>
              <a:ext uri="{FF2B5EF4-FFF2-40B4-BE49-F238E27FC236}">
                <a16:creationId xmlns="" xmlns:a16="http://schemas.microsoft.com/office/drawing/2014/main" id="{89773FBB-8673-45B5-8D43-C9DF29441ACC}"/>
              </a:ext>
            </a:extLst>
          </p:cNvPr>
          <p:cNvGraphicFramePr>
            <a:graphicFrameLocks noGrp="1"/>
          </p:cNvGraphicFramePr>
          <p:nvPr>
            <p:extLst/>
          </p:nvPr>
        </p:nvGraphicFramePr>
        <p:xfrm>
          <a:off x="376238" y="1319434"/>
          <a:ext cx="3840480" cy="3004968"/>
        </p:xfrm>
        <a:graphic>
          <a:graphicData uri="http://schemas.openxmlformats.org/drawingml/2006/table">
            <a:tbl>
              <a:tblPr firstRow="1" bandRow="1">
                <a:tableStyleId>{5C22544A-7EE6-4342-B048-85BDC9FD1C3A}</a:tableStyleId>
              </a:tblPr>
              <a:tblGrid>
                <a:gridCol w="38404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5"/>
                          </a:solidFill>
                        </a:rPr>
                        <a:t>Change in law</a:t>
                      </a:r>
                    </a:p>
                  </a:txBody>
                  <a:tcPr marL="0" marR="0" marT="80682" marB="80682">
                    <a:lnB w="38100" cap="flat" cmpd="sng" algn="ctr">
                      <a:solidFill>
                        <a:schemeClr val="accent5"/>
                      </a:solidFill>
                      <a:prstDash val="solid"/>
                      <a:round/>
                      <a:headEnd type="none" w="med" len="med"/>
                      <a:tailEnd type="none" w="med" len="med"/>
                    </a:lnB>
                    <a:noFill/>
                  </a:tcPr>
                </a:tc>
                <a:extLst>
                  <a:ext uri="{0D108BD9-81ED-4DB2-BD59-A6C34878D82A}">
                    <a16:rowId xmlns="" xmlns:a16="http://schemas.microsoft.com/office/drawing/2014/main" val="2474770712"/>
                  </a:ext>
                </a:extLst>
              </a:tr>
              <a:tr h="2003612">
                <a:tc>
                  <a:txBody>
                    <a:bodyPr/>
                    <a:lstStyle/>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a:solidFill>
                            <a:schemeClr val="tx1"/>
                          </a:solidFill>
                        </a:rPr>
                        <a:t>Standard deduction increased to $12k/$24k</a:t>
                      </a:r>
                    </a:p>
                    <a:p>
                      <a:pPr marL="274320" indent="-137160">
                        <a:spcAft>
                          <a:spcPts val="600"/>
                        </a:spcAft>
                        <a:buFont typeface="Arial" panose="020B0604020202020204" pitchFamily="34" charset="0"/>
                        <a:buChar char="•"/>
                      </a:pPr>
                      <a:r>
                        <a:rPr lang="en-US" sz="1200" baseline="0" dirty="0">
                          <a:solidFill>
                            <a:schemeClr val="tx1"/>
                          </a:solidFill>
                        </a:rPr>
                        <a:t>Mortgage interest is deductible on first $750k of debt for primary and secondary residence</a:t>
                      </a:r>
                    </a:p>
                    <a:p>
                      <a:pPr marL="274320" indent="-137160">
                        <a:spcAft>
                          <a:spcPts val="600"/>
                        </a:spcAft>
                        <a:buFont typeface="Arial" panose="020B0604020202020204" pitchFamily="34" charset="0"/>
                        <a:buChar char="•"/>
                      </a:pPr>
                      <a:r>
                        <a:rPr lang="en-US" sz="1200" baseline="0" dirty="0">
                          <a:solidFill>
                            <a:schemeClr val="tx1"/>
                          </a:solidFill>
                        </a:rPr>
                        <a:t>Home equity debt deduction is repealed</a:t>
                      </a:r>
                    </a:p>
                    <a:p>
                      <a:pPr marL="274320" indent="-137160">
                        <a:spcAft>
                          <a:spcPts val="600"/>
                        </a:spcAft>
                        <a:buFont typeface="Arial" panose="020B0604020202020204" pitchFamily="34" charset="0"/>
                        <a:buChar char="•"/>
                      </a:pPr>
                      <a:r>
                        <a:rPr lang="en-US" sz="1200" baseline="0" dirty="0">
                          <a:solidFill>
                            <a:schemeClr val="tx1"/>
                          </a:solidFill>
                        </a:rPr>
                        <a:t>Substantial limits on the ability to deduct state and local taxes; deduction allowed of up to $10,000 for state and local income, sales, and/or property taxes</a:t>
                      </a:r>
                    </a:p>
                    <a:p>
                      <a:pPr marL="274320" indent="-137160">
                        <a:spcAft>
                          <a:spcPts val="600"/>
                        </a:spcAft>
                        <a:buFont typeface="Arial" panose="020B0604020202020204" pitchFamily="34" charset="0"/>
                        <a:buChar char="•"/>
                      </a:pPr>
                      <a:r>
                        <a:rPr lang="en-US" sz="1200" baseline="0" dirty="0">
                          <a:solidFill>
                            <a:schemeClr val="tx1"/>
                          </a:solidFill>
                        </a:rPr>
                        <a:t>No deduction allowed for foreign property taxes paid on nonbusiness property</a:t>
                      </a:r>
                    </a:p>
                    <a:p>
                      <a:pPr marL="274320" indent="-137160">
                        <a:spcAft>
                          <a:spcPts val="600"/>
                        </a:spcAft>
                        <a:buFont typeface="Arial" panose="020B0604020202020204" pitchFamily="34" charset="0"/>
                        <a:buChar char="•"/>
                      </a:pPr>
                      <a:r>
                        <a:rPr lang="en-US" sz="1200" baseline="0" dirty="0">
                          <a:solidFill>
                            <a:schemeClr val="tx1"/>
                          </a:solidFill>
                        </a:rPr>
                        <a:t>Changes will sunset on December 31, 2025</a:t>
                      </a:r>
                    </a:p>
                    <a:p>
                      <a:pPr marL="274320" indent="-137160">
                        <a:spcAft>
                          <a:spcPts val="600"/>
                        </a:spcAft>
                        <a:buFont typeface="Arial" panose="020B0604020202020204" pitchFamily="34" charset="0"/>
                        <a:buChar char="•"/>
                      </a:pPr>
                      <a:endParaRPr lang="en-US" sz="1200" dirty="0">
                        <a:solidFill>
                          <a:schemeClr val="tx1"/>
                        </a:solidFill>
                      </a:endParaRPr>
                    </a:p>
                  </a:txBody>
                  <a:tcPr marL="0" marR="0" marT="80682" marB="80682">
                    <a:lnT w="38100" cap="flat" cmpd="sng" algn="ctr">
                      <a:solidFill>
                        <a:schemeClr val="accent5"/>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 xmlns:a16="http://schemas.microsoft.com/office/drawing/2014/main" val="1140628346"/>
                  </a:ext>
                </a:extLst>
              </a:tr>
            </a:tbl>
          </a:graphicData>
        </a:graphic>
      </p:graphicFrame>
      <p:graphicFrame>
        <p:nvGraphicFramePr>
          <p:cNvPr id="9" name="Table 8">
            <a:extLst>
              <a:ext uri="{FF2B5EF4-FFF2-40B4-BE49-F238E27FC236}">
                <a16:creationId xmlns="" xmlns:a16="http://schemas.microsoft.com/office/drawing/2014/main" id="{99532061-4D38-4EB0-9F4D-2AE92A79AF14}"/>
              </a:ext>
            </a:extLst>
          </p:cNvPr>
          <p:cNvGraphicFramePr>
            <a:graphicFrameLocks noGrp="1"/>
          </p:cNvGraphicFramePr>
          <p:nvPr>
            <p:extLst/>
          </p:nvPr>
        </p:nvGraphicFramePr>
        <p:xfrm>
          <a:off x="4475755" y="1319434"/>
          <a:ext cx="4297680" cy="2303928"/>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Considerations</a:t>
                      </a:r>
                    </a:p>
                  </a:txBody>
                  <a:tcPr marL="0" marR="0" marT="80682" marB="80682">
                    <a:lnB w="38100"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2474770712"/>
                  </a:ext>
                </a:extLst>
              </a:tr>
              <a:tr h="645459">
                <a:tc>
                  <a:txBody>
                    <a:bodyPr/>
                    <a:lstStyle/>
                    <a:p>
                      <a:pPr marL="274320" indent="-137160">
                        <a:spcAft>
                          <a:spcPts val="600"/>
                        </a:spcAft>
                        <a:buFont typeface="Arial" panose="020B0604020202020204" pitchFamily="34" charset="0"/>
                        <a:buChar char="•"/>
                      </a:pPr>
                      <a:r>
                        <a:rPr lang="en-US" sz="1200" dirty="0">
                          <a:solidFill>
                            <a:schemeClr val="tx1"/>
                          </a:solidFill>
                        </a:rPr>
                        <a:t>Existing</a:t>
                      </a:r>
                      <a:r>
                        <a:rPr lang="en-US" sz="1200" baseline="0" dirty="0">
                          <a:solidFill>
                            <a:schemeClr val="tx1"/>
                          </a:solidFill>
                        </a:rPr>
                        <a:t> mortgages grandfathered </a:t>
                      </a:r>
                    </a:p>
                    <a:p>
                      <a:pPr marL="274320" indent="-137160">
                        <a:spcAft>
                          <a:spcPts val="600"/>
                        </a:spcAft>
                        <a:buFont typeface="Arial" panose="020B0604020202020204" pitchFamily="34" charset="0"/>
                        <a:buChar char="•"/>
                      </a:pPr>
                      <a:r>
                        <a:rPr lang="en-US" sz="1200" baseline="0" dirty="0">
                          <a:solidFill>
                            <a:schemeClr val="tx1"/>
                          </a:solidFill>
                        </a:rPr>
                        <a:t>New law applies to debt incurred after December 15, 2017</a:t>
                      </a:r>
                    </a:p>
                    <a:p>
                      <a:pPr marL="274320" indent="-137160">
                        <a:spcAft>
                          <a:spcPts val="600"/>
                        </a:spcAft>
                        <a:buFont typeface="Arial" panose="020B0604020202020204" pitchFamily="34" charset="0"/>
                        <a:buChar char="•"/>
                      </a:pPr>
                      <a:r>
                        <a:rPr lang="en-US" sz="1200" baseline="0" dirty="0">
                          <a:solidFill>
                            <a:schemeClr val="tx1"/>
                          </a:solidFill>
                        </a:rPr>
                        <a:t>Property taxes for personal residences maintained in foreign jurisdiction not deductible</a:t>
                      </a:r>
                    </a:p>
                    <a:p>
                      <a:pPr marL="274320" indent="-137160">
                        <a:spcAft>
                          <a:spcPts val="600"/>
                        </a:spcAft>
                        <a:buFont typeface="Arial" panose="020B0604020202020204" pitchFamily="34" charset="0"/>
                        <a:buChar char="•"/>
                      </a:pPr>
                      <a:r>
                        <a:rPr lang="en-US" sz="1200" baseline="0" dirty="0">
                          <a:solidFill>
                            <a:schemeClr val="tx1"/>
                          </a:solidFill>
                        </a:rPr>
                        <a:t>Changes to itemized deductions directly impact tax liability of assignees, on both actual and hypothetical basis, with significant impact for individuals in high tax states</a:t>
                      </a:r>
                    </a:p>
                    <a:p>
                      <a:pPr marL="274320" indent="-137160">
                        <a:spcAft>
                          <a:spcPts val="600"/>
                        </a:spcAft>
                        <a:buFont typeface="Arial" panose="020B0604020202020204" pitchFamily="34" charset="0"/>
                        <a:buChar char="•"/>
                      </a:pPr>
                      <a:endParaRPr lang="en-US" sz="1200" dirty="0">
                        <a:solidFill>
                          <a:schemeClr val="tx1"/>
                        </a:solidFill>
                      </a:endParaRPr>
                    </a:p>
                  </a:txBody>
                  <a:tcPr marL="0" marR="0" marT="80682" marB="80682">
                    <a:lnT w="38100" cap="flat" cmpd="sng" algn="ctr">
                      <a:solidFill>
                        <a:schemeClr val="accent1"/>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10" name="Table 9">
            <a:extLst>
              <a:ext uri="{FF2B5EF4-FFF2-40B4-BE49-F238E27FC236}">
                <a16:creationId xmlns="" xmlns:a16="http://schemas.microsoft.com/office/drawing/2014/main" id="{23812F20-ACB6-42EF-9126-56E1DFAAF73A}"/>
              </a:ext>
            </a:extLst>
          </p:cNvPr>
          <p:cNvGraphicFramePr>
            <a:graphicFrameLocks noGrp="1"/>
          </p:cNvGraphicFramePr>
          <p:nvPr>
            <p:extLst/>
          </p:nvPr>
        </p:nvGraphicFramePr>
        <p:xfrm>
          <a:off x="4475755" y="4134632"/>
          <a:ext cx="4297680" cy="1886383"/>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333172">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rPr>
                        <a:t>Next steps</a:t>
                      </a:r>
                    </a:p>
                  </a:txBody>
                  <a:tcPr marL="0" marR="0" marT="80682" marB="80682">
                    <a:lnB w="38100" cap="flat" cmpd="sng" algn="ctr">
                      <a:solidFill>
                        <a:schemeClr val="accent6"/>
                      </a:solidFill>
                      <a:prstDash val="solid"/>
                      <a:round/>
                      <a:headEnd type="none" w="med" len="med"/>
                      <a:tailEnd type="none" w="med" len="med"/>
                    </a:lnB>
                    <a:noFill/>
                  </a:tcPr>
                </a:tc>
                <a:extLst>
                  <a:ext uri="{0D108BD9-81ED-4DB2-BD59-A6C34878D82A}">
                    <a16:rowId xmlns="" xmlns:a16="http://schemas.microsoft.com/office/drawing/2014/main" val="2474770712"/>
                  </a:ext>
                </a:extLst>
              </a:tr>
              <a:tr h="1511659">
                <a:tc>
                  <a:txBody>
                    <a:bodyPr/>
                    <a:lstStyle/>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Review tax equalization policy to consider how itemized deductions currently handled for hypothetical </a:t>
                      </a:r>
                      <a:r>
                        <a:rPr lang="en-US" sz="1200" baseline="0" dirty="0">
                          <a:solidFill>
                            <a:schemeClr val="tx1"/>
                          </a:solidFill>
                        </a:rPr>
                        <a:t>purposes and whether policy should be updated</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Update hypothetical tax calculations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Educate impacted assignees on changes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baseline="0" dirty="0">
                        <a:solidFill>
                          <a:schemeClr val="tx1"/>
                        </a:solidFill>
                      </a:endParaRPr>
                    </a:p>
                  </a:txBody>
                  <a:tcPr marL="0" marR="0" marT="80682" marB="80682">
                    <a:lnT w="38100" cap="flat" cmpd="sng" algn="ctr">
                      <a:solidFill>
                        <a:schemeClr val="accent6"/>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sp>
        <p:nvSpPr>
          <p:cNvPr id="14" name="Freeform: Shape 26">
            <a:extLst>
              <a:ext uri="{FF2B5EF4-FFF2-40B4-BE49-F238E27FC236}">
                <a16:creationId xmlns="" xmlns:a16="http://schemas.microsoft.com/office/drawing/2014/main" id="{8A77041D-F29F-44D9-8703-C9EB34D26CBB}"/>
              </a:ext>
            </a:extLst>
          </p:cNvPr>
          <p:cNvSpPr/>
          <p:nvPr/>
        </p:nvSpPr>
        <p:spPr bwMode="gray">
          <a:xfrm>
            <a:off x="373159" y="1674812"/>
            <a:ext cx="143338" cy="2506664"/>
          </a:xfrm>
          <a:custGeom>
            <a:avLst/>
            <a:gdLst>
              <a:gd name="connsiteX0" fmla="*/ 0 w 343157"/>
              <a:gd name="connsiteY0" fmla="*/ 0 h 2040447"/>
              <a:gd name="connsiteX1" fmla="*/ 0 w 343157"/>
              <a:gd name="connsiteY1" fmla="*/ 1432217 h 2040447"/>
              <a:gd name="connsiteX2" fmla="*/ 343157 w 343157"/>
              <a:gd name="connsiteY2" fmla="*/ 2040447 h 2040447"/>
              <a:gd name="connsiteX0" fmla="*/ 0 w 347267"/>
              <a:gd name="connsiteY0" fmla="*/ 0 h 2079489"/>
              <a:gd name="connsiteX1" fmla="*/ 0 w 347267"/>
              <a:gd name="connsiteY1" fmla="*/ 1432217 h 2079489"/>
              <a:gd name="connsiteX2" fmla="*/ 347267 w 347267"/>
              <a:gd name="connsiteY2" fmla="*/ 2079489 h 2079489"/>
              <a:gd name="connsiteX0" fmla="*/ 0 w 128893"/>
              <a:gd name="connsiteY0" fmla="*/ 0 h 2040717"/>
              <a:gd name="connsiteX1" fmla="*/ 0 w 128893"/>
              <a:gd name="connsiteY1" fmla="*/ 1432217 h 2040717"/>
              <a:gd name="connsiteX2" fmla="*/ 128893 w 128893"/>
              <a:gd name="connsiteY2" fmla="*/ 2040717 h 2040717"/>
              <a:gd name="connsiteX0" fmla="*/ 0 w 128893"/>
              <a:gd name="connsiteY0" fmla="*/ 0 h 2040717"/>
              <a:gd name="connsiteX1" fmla="*/ 0 w 128893"/>
              <a:gd name="connsiteY1" fmla="*/ 1432217 h 2040717"/>
              <a:gd name="connsiteX2" fmla="*/ 128893 w 128893"/>
              <a:gd name="connsiteY2" fmla="*/ 2040717 h 2040717"/>
              <a:gd name="connsiteX0" fmla="*/ 0 w 128893"/>
              <a:gd name="connsiteY0" fmla="*/ 0 h 2040717"/>
              <a:gd name="connsiteX1" fmla="*/ 0 w 128893"/>
              <a:gd name="connsiteY1" fmla="*/ 1432217 h 2040717"/>
              <a:gd name="connsiteX2" fmla="*/ 128893 w 128893"/>
              <a:gd name="connsiteY2" fmla="*/ 2040717 h 2040717"/>
              <a:gd name="connsiteX0" fmla="*/ 0 w 133346"/>
              <a:gd name="connsiteY0" fmla="*/ 0 h 2040720"/>
              <a:gd name="connsiteX1" fmla="*/ 0 w 133346"/>
              <a:gd name="connsiteY1" fmla="*/ 1432217 h 2040720"/>
              <a:gd name="connsiteX2" fmla="*/ 128893 w 133346"/>
              <a:gd name="connsiteY2" fmla="*/ 2040717 h 2040720"/>
              <a:gd name="connsiteX0" fmla="*/ 0 w 133346"/>
              <a:gd name="connsiteY0" fmla="*/ 0 h 2040720"/>
              <a:gd name="connsiteX1" fmla="*/ 0 w 133346"/>
              <a:gd name="connsiteY1" fmla="*/ 1432217 h 2040720"/>
              <a:gd name="connsiteX2" fmla="*/ 128893 w 133346"/>
              <a:gd name="connsiteY2" fmla="*/ 2040717 h 2040720"/>
              <a:gd name="connsiteX0" fmla="*/ 9547 w 140059"/>
              <a:gd name="connsiteY0" fmla="*/ 0 h 2040722"/>
              <a:gd name="connsiteX1" fmla="*/ 9547 w 140059"/>
              <a:gd name="connsiteY1" fmla="*/ 1432217 h 2040722"/>
              <a:gd name="connsiteX2" fmla="*/ 138440 w 140059"/>
              <a:gd name="connsiteY2" fmla="*/ 2040717 h 2040722"/>
              <a:gd name="connsiteX0" fmla="*/ 12563 w 142881"/>
              <a:gd name="connsiteY0" fmla="*/ 0 h 2040719"/>
              <a:gd name="connsiteX1" fmla="*/ 12563 w 142881"/>
              <a:gd name="connsiteY1" fmla="*/ 1432217 h 2040719"/>
              <a:gd name="connsiteX2" fmla="*/ 141456 w 142881"/>
              <a:gd name="connsiteY2" fmla="*/ 2040717 h 2040719"/>
            </a:gdLst>
            <a:ahLst/>
            <a:cxnLst>
              <a:cxn ang="0">
                <a:pos x="connsiteX0" y="connsiteY0"/>
              </a:cxn>
              <a:cxn ang="0">
                <a:pos x="connsiteX1" y="connsiteY1"/>
              </a:cxn>
              <a:cxn ang="0">
                <a:pos x="connsiteX2" y="connsiteY2"/>
              </a:cxn>
            </a:cxnLst>
            <a:rect l="l" t="t" r="r" b="b"/>
            <a:pathLst>
              <a:path w="142881" h="2040719">
                <a:moveTo>
                  <a:pt x="12563" y="0"/>
                </a:moveTo>
                <a:cubicBezTo>
                  <a:pt x="12563" y="477406"/>
                  <a:pt x="-15704" y="1092595"/>
                  <a:pt x="12563" y="1432217"/>
                </a:cubicBezTo>
                <a:cubicBezTo>
                  <a:pt x="15055" y="1462158"/>
                  <a:pt x="158624" y="2042086"/>
                  <a:pt x="141456" y="2040717"/>
                </a:cubicBezTo>
              </a:path>
            </a:pathLst>
          </a:custGeom>
          <a:noFill/>
          <a:ln w="6350" algn="ctr">
            <a:solidFill>
              <a:schemeClr val="accent5"/>
            </a:solidFill>
            <a:miter lim="800000"/>
            <a:headEnd/>
            <a:tailEnd/>
          </a:ln>
        </p:spPr>
        <p:txBody>
          <a:bodyPr rtlCol="0" anchor="ctr"/>
          <a:lstStyle/>
          <a:p>
            <a:pPr algn="ctr"/>
            <a:endParaRPr lang="en-US" dirty="0"/>
          </a:p>
        </p:txBody>
      </p:sp>
      <p:sp>
        <p:nvSpPr>
          <p:cNvPr id="16" name="Freeform 15"/>
          <p:cNvSpPr/>
          <p:nvPr/>
        </p:nvSpPr>
        <p:spPr bwMode="gray">
          <a:xfrm>
            <a:off x="2428876" y="1676399"/>
            <a:ext cx="2076450" cy="3498717"/>
          </a:xfrm>
          <a:custGeom>
            <a:avLst/>
            <a:gdLst>
              <a:gd name="connsiteX0" fmla="*/ 0 w 2352675"/>
              <a:gd name="connsiteY0" fmla="*/ 2952750 h 2952750"/>
              <a:gd name="connsiteX1" fmla="*/ 2324100 w 2352675"/>
              <a:gd name="connsiteY1" fmla="*/ 1238250 h 2952750"/>
              <a:gd name="connsiteX2" fmla="*/ 2324100 w 2352675"/>
              <a:gd name="connsiteY2" fmla="*/ 0 h 2952750"/>
              <a:gd name="connsiteX3" fmla="*/ 2352675 w 2352675"/>
              <a:gd name="connsiteY3" fmla="*/ 0 h 2952750"/>
              <a:gd name="connsiteX0" fmla="*/ 0 w 2352675"/>
              <a:gd name="connsiteY0" fmla="*/ 2952750 h 2952750"/>
              <a:gd name="connsiteX1" fmla="*/ 2295525 w 2352675"/>
              <a:gd name="connsiteY1" fmla="*/ 1781175 h 2952750"/>
              <a:gd name="connsiteX2" fmla="*/ 2324100 w 2352675"/>
              <a:gd name="connsiteY2" fmla="*/ 0 h 2952750"/>
              <a:gd name="connsiteX3" fmla="*/ 2352675 w 2352675"/>
              <a:gd name="connsiteY3" fmla="*/ 0 h 2952750"/>
              <a:gd name="connsiteX0" fmla="*/ 0 w 2352675"/>
              <a:gd name="connsiteY0" fmla="*/ 2952750 h 2952750"/>
              <a:gd name="connsiteX1" fmla="*/ 2305050 w 2352675"/>
              <a:gd name="connsiteY1" fmla="*/ 1781175 h 2952750"/>
              <a:gd name="connsiteX2" fmla="*/ 2324100 w 2352675"/>
              <a:gd name="connsiteY2" fmla="*/ 0 h 2952750"/>
              <a:gd name="connsiteX3" fmla="*/ 2352675 w 2352675"/>
              <a:gd name="connsiteY3" fmla="*/ 0 h 2952750"/>
              <a:gd name="connsiteX0" fmla="*/ 0 w 2352675"/>
              <a:gd name="connsiteY0" fmla="*/ 2952750 h 2952750"/>
              <a:gd name="connsiteX1" fmla="*/ 2314575 w 2352675"/>
              <a:gd name="connsiteY1" fmla="*/ 1781175 h 2952750"/>
              <a:gd name="connsiteX2" fmla="*/ 2324100 w 2352675"/>
              <a:gd name="connsiteY2" fmla="*/ 0 h 2952750"/>
              <a:gd name="connsiteX3" fmla="*/ 2352675 w 2352675"/>
              <a:gd name="connsiteY3" fmla="*/ 0 h 2952750"/>
              <a:gd name="connsiteX0" fmla="*/ 0 w 2352675"/>
              <a:gd name="connsiteY0" fmla="*/ 2952750 h 2952750"/>
              <a:gd name="connsiteX1" fmla="*/ 2324100 w 2352675"/>
              <a:gd name="connsiteY1" fmla="*/ 1771650 h 2952750"/>
              <a:gd name="connsiteX2" fmla="*/ 2324100 w 2352675"/>
              <a:gd name="connsiteY2" fmla="*/ 0 h 2952750"/>
              <a:gd name="connsiteX3" fmla="*/ 2352675 w 2352675"/>
              <a:gd name="connsiteY3" fmla="*/ 0 h 2952750"/>
              <a:gd name="connsiteX0" fmla="*/ 0 w 2076450"/>
              <a:gd name="connsiteY0" fmla="*/ 2816093 h 2816093"/>
              <a:gd name="connsiteX1" fmla="*/ 2047875 w 2076450"/>
              <a:gd name="connsiteY1" fmla="*/ 1771650 h 2816093"/>
              <a:gd name="connsiteX2" fmla="*/ 2047875 w 2076450"/>
              <a:gd name="connsiteY2" fmla="*/ 0 h 2816093"/>
              <a:gd name="connsiteX3" fmla="*/ 2076450 w 2076450"/>
              <a:gd name="connsiteY3" fmla="*/ 0 h 2816093"/>
            </a:gdLst>
            <a:ahLst/>
            <a:cxnLst>
              <a:cxn ang="0">
                <a:pos x="connsiteX0" y="connsiteY0"/>
              </a:cxn>
              <a:cxn ang="0">
                <a:pos x="connsiteX1" y="connsiteY1"/>
              </a:cxn>
              <a:cxn ang="0">
                <a:pos x="connsiteX2" y="connsiteY2"/>
              </a:cxn>
              <a:cxn ang="0">
                <a:pos x="connsiteX3" y="connsiteY3"/>
              </a:cxn>
            </a:cxnLst>
            <a:rect l="l" t="t" r="r" b="b"/>
            <a:pathLst>
              <a:path w="2076450" h="2816093">
                <a:moveTo>
                  <a:pt x="0" y="2816093"/>
                </a:moveTo>
                <a:lnTo>
                  <a:pt x="2047875" y="1771650"/>
                </a:lnTo>
                <a:lnTo>
                  <a:pt x="2047875" y="0"/>
                </a:lnTo>
                <a:lnTo>
                  <a:pt x="2076450" y="0"/>
                </a:lnTo>
              </a:path>
            </a:pathLst>
          </a:custGeom>
          <a:noFill/>
          <a:ln w="6350" algn="ctr">
            <a:solidFill>
              <a:schemeClr val="accent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20309148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6">
            <a:extLst>
              <a:ext uri="{FF2B5EF4-FFF2-40B4-BE49-F238E27FC236}">
                <a16:creationId xmlns="" xmlns:a16="http://schemas.microsoft.com/office/drawing/2014/main" id="{E978C52B-D7B0-455F-808A-E34EDA1ADA32}"/>
              </a:ext>
            </a:extLst>
          </p:cNvPr>
          <p:cNvPicPr>
            <a:picLocks noGrp="1" noChangeAspect="1"/>
          </p:cNvPicPr>
          <p:nvPr>
            <p:ph idx="1"/>
          </p:nvPr>
        </p:nvPicPr>
        <p:blipFill rotWithShape="1">
          <a:blip r:embed="rId2"/>
          <a:srcRect l="30526" r="1" b="37352"/>
          <a:stretch/>
        </p:blipFill>
        <p:spPr>
          <a:xfrm>
            <a:off x="-2733" y="4090988"/>
            <a:ext cx="2535113" cy="2286000"/>
          </a:xfrm>
        </p:spPr>
      </p:pic>
      <p:graphicFrame>
        <p:nvGraphicFramePr>
          <p:cNvPr id="8" name="Table 7">
            <a:extLst>
              <a:ext uri="{FF2B5EF4-FFF2-40B4-BE49-F238E27FC236}">
                <a16:creationId xmlns="" xmlns:a16="http://schemas.microsoft.com/office/drawing/2014/main" id="{89773FBB-8673-45B5-8D43-C9DF29441ACC}"/>
              </a:ext>
            </a:extLst>
          </p:cNvPr>
          <p:cNvGraphicFramePr>
            <a:graphicFrameLocks noGrp="1"/>
          </p:cNvGraphicFramePr>
          <p:nvPr>
            <p:extLst/>
          </p:nvPr>
        </p:nvGraphicFramePr>
        <p:xfrm>
          <a:off x="376238" y="1316098"/>
          <a:ext cx="3840480" cy="2378336"/>
        </p:xfrm>
        <a:graphic>
          <a:graphicData uri="http://schemas.openxmlformats.org/drawingml/2006/table">
            <a:tbl>
              <a:tblPr firstRow="1" bandRow="1">
                <a:tableStyleId>{5C22544A-7EE6-4342-B048-85BDC9FD1C3A}</a:tableStyleId>
              </a:tblPr>
              <a:tblGrid>
                <a:gridCol w="38404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5"/>
                          </a:solidFill>
                        </a:rPr>
                        <a:t>Change in law</a:t>
                      </a:r>
                    </a:p>
                  </a:txBody>
                  <a:tcPr marL="0" marR="0" marT="80682" marB="80682">
                    <a:lnB w="38100" cap="flat" cmpd="sng" algn="ctr">
                      <a:solidFill>
                        <a:schemeClr val="accent5"/>
                      </a:solidFill>
                      <a:prstDash val="solid"/>
                      <a:round/>
                      <a:headEnd type="none" w="med" len="med"/>
                      <a:tailEnd type="none" w="med" len="med"/>
                    </a:lnB>
                    <a:noFill/>
                  </a:tcPr>
                </a:tc>
                <a:extLst>
                  <a:ext uri="{0D108BD9-81ED-4DB2-BD59-A6C34878D82A}">
                    <a16:rowId xmlns="" xmlns:a16="http://schemas.microsoft.com/office/drawing/2014/main" val="2474770712"/>
                  </a:ext>
                </a:extLst>
              </a:tr>
              <a:tr h="2003612">
                <a:tc>
                  <a:txBody>
                    <a:bodyPr/>
                    <a:lstStyle/>
                    <a:p>
                      <a:pPr marL="274320" indent="-137160">
                        <a:spcAft>
                          <a:spcPts val="600"/>
                        </a:spcAft>
                        <a:buFont typeface="Arial" panose="020B0604020202020204" pitchFamily="34" charset="0"/>
                        <a:buChar char="•"/>
                      </a:pPr>
                      <a:r>
                        <a:rPr lang="en-US" sz="1200" baseline="0" dirty="0">
                          <a:solidFill>
                            <a:schemeClr val="tx1"/>
                          </a:solidFill>
                        </a:rPr>
                        <a:t>IRC § 217 repealed through 2025, with exception of certain military moves </a:t>
                      </a:r>
                    </a:p>
                    <a:p>
                      <a:pPr marL="274320" indent="-137160">
                        <a:spcAft>
                          <a:spcPts val="600"/>
                        </a:spcAft>
                        <a:buFont typeface="Arial" panose="020B0604020202020204" pitchFamily="34" charset="0"/>
                        <a:buChar char="•"/>
                      </a:pPr>
                      <a:r>
                        <a:rPr lang="en-US" sz="1200" baseline="0" dirty="0">
                          <a:solidFill>
                            <a:schemeClr val="tx1"/>
                          </a:solidFill>
                        </a:rPr>
                        <a:t>Moving expenses paid by individuals not deductible</a:t>
                      </a:r>
                    </a:p>
                    <a:p>
                      <a:pPr marL="274320" indent="-137160">
                        <a:spcAft>
                          <a:spcPts val="600"/>
                        </a:spcAft>
                        <a:buFont typeface="Arial" panose="020B0604020202020204" pitchFamily="34" charset="0"/>
                        <a:buChar char="•"/>
                      </a:pPr>
                      <a:r>
                        <a:rPr lang="en-US" sz="1200" baseline="0" dirty="0">
                          <a:solidFill>
                            <a:schemeClr val="tx1"/>
                          </a:solidFill>
                        </a:rPr>
                        <a:t>Moving expenses paid or reimbursed by employer from 2018-2025 cannot be excluded from income; considered taxable benefit and included in income for employee </a:t>
                      </a:r>
                      <a:endParaRPr lang="en-US" sz="1200" dirty="0">
                        <a:solidFill>
                          <a:schemeClr val="tx1"/>
                        </a:solidFill>
                      </a:endParaRPr>
                    </a:p>
                  </a:txBody>
                  <a:tcPr marL="0" marR="0" marT="80682" marB="80682">
                    <a:lnT w="38100" cap="flat" cmpd="sng" algn="ctr">
                      <a:solidFill>
                        <a:schemeClr val="accent5"/>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9" name="Table 8">
            <a:extLst>
              <a:ext uri="{FF2B5EF4-FFF2-40B4-BE49-F238E27FC236}">
                <a16:creationId xmlns="" xmlns:a16="http://schemas.microsoft.com/office/drawing/2014/main" id="{99532061-4D38-4EB0-9F4D-2AE92A79AF14}"/>
              </a:ext>
            </a:extLst>
          </p:cNvPr>
          <p:cNvGraphicFramePr>
            <a:graphicFrameLocks noGrp="1"/>
          </p:cNvGraphicFramePr>
          <p:nvPr>
            <p:extLst/>
          </p:nvPr>
        </p:nvGraphicFramePr>
        <p:xfrm>
          <a:off x="4478823" y="1316098"/>
          <a:ext cx="4297680" cy="2669688"/>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Considerations</a:t>
                      </a:r>
                    </a:p>
                  </a:txBody>
                  <a:tcPr marL="0" marR="0" marT="80682" marB="80682">
                    <a:lnB w="38100"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2474770712"/>
                  </a:ext>
                </a:extLst>
              </a:tr>
              <a:tr h="645459">
                <a:tc>
                  <a:txBody>
                    <a:bodyPr/>
                    <a:lstStyle/>
                    <a:p>
                      <a:pPr marL="274320" indent="-137160">
                        <a:spcAft>
                          <a:spcPts val="600"/>
                        </a:spcAft>
                        <a:buFont typeface="Arial" panose="020B0604020202020204" pitchFamily="34" charset="0"/>
                        <a:buChar char="•"/>
                      </a:pPr>
                      <a:r>
                        <a:rPr lang="en-US" sz="1200" dirty="0">
                          <a:solidFill>
                            <a:schemeClr val="tx1"/>
                          </a:solidFill>
                        </a:rPr>
                        <a:t>Taxable wages will increase for all employees where moving expenses are paid by employer </a:t>
                      </a:r>
                    </a:p>
                    <a:p>
                      <a:pPr marL="274320" indent="-137160">
                        <a:spcAft>
                          <a:spcPts val="600"/>
                        </a:spcAft>
                        <a:buFont typeface="Arial" panose="020B0604020202020204" pitchFamily="34" charset="0"/>
                        <a:buChar char="•"/>
                      </a:pPr>
                      <a:r>
                        <a:rPr lang="en-US" sz="1200" dirty="0">
                          <a:solidFill>
                            <a:schemeClr val="tx1"/>
                          </a:solidFill>
                        </a:rPr>
                        <a:t>Impact to both </a:t>
                      </a:r>
                      <a:r>
                        <a:rPr lang="en-US" sz="1200" baseline="0" dirty="0">
                          <a:solidFill>
                            <a:schemeClr val="tx1"/>
                          </a:solidFill>
                        </a:rPr>
                        <a:t>domestic and international moves</a:t>
                      </a:r>
                      <a:endParaRPr lang="en-US" sz="1200" dirty="0">
                        <a:solidFill>
                          <a:schemeClr val="tx1"/>
                        </a:solidFill>
                      </a:endParaRPr>
                    </a:p>
                    <a:p>
                      <a:pPr marL="274320" indent="-137160">
                        <a:spcAft>
                          <a:spcPts val="600"/>
                        </a:spcAft>
                        <a:buFont typeface="Arial" panose="020B0604020202020204" pitchFamily="34" charset="0"/>
                        <a:buChar char="•"/>
                      </a:pPr>
                      <a:r>
                        <a:rPr lang="en-US" sz="1200" baseline="0" dirty="0">
                          <a:solidFill>
                            <a:schemeClr val="tx1"/>
                          </a:solidFill>
                        </a:rPr>
                        <a:t>Employer can choose to fund additional tax cost for employee via gross-up </a:t>
                      </a:r>
                    </a:p>
                    <a:p>
                      <a:pPr marL="274320" indent="-137160">
                        <a:spcAft>
                          <a:spcPts val="600"/>
                        </a:spcAft>
                        <a:buFont typeface="Arial" panose="020B0604020202020204" pitchFamily="34" charset="0"/>
                        <a:buChar char="•"/>
                      </a:pPr>
                      <a:r>
                        <a:rPr lang="en-US" sz="1200" baseline="0" dirty="0">
                          <a:solidFill>
                            <a:schemeClr val="tx1"/>
                          </a:solidFill>
                        </a:rPr>
                        <a:t>Payroll and benefit systems need to be updated to accurately reflect moving expenses as taxable wages; determine if eligible compensation for pension/401(k) plan</a:t>
                      </a:r>
                    </a:p>
                    <a:p>
                      <a:pPr marL="274320" indent="-137160">
                        <a:spcAft>
                          <a:spcPts val="600"/>
                        </a:spcAft>
                        <a:buFont typeface="Arial" panose="020B0604020202020204" pitchFamily="34" charset="0"/>
                        <a:buChar char="•"/>
                      </a:pPr>
                      <a:r>
                        <a:rPr lang="en-US" sz="1200" baseline="0" dirty="0">
                          <a:solidFill>
                            <a:schemeClr val="tx1"/>
                          </a:solidFill>
                        </a:rPr>
                        <a:t>Moving expenses may still be subject to preferential tax treatment in foreign jurisdictions </a:t>
                      </a:r>
                    </a:p>
                  </a:txBody>
                  <a:tcPr marL="0" marR="0" marT="80682" marB="80682">
                    <a:lnT w="38100" cap="flat" cmpd="sng" algn="ctr">
                      <a:solidFill>
                        <a:schemeClr val="accent1"/>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10" name="Table 9">
            <a:extLst>
              <a:ext uri="{FF2B5EF4-FFF2-40B4-BE49-F238E27FC236}">
                <a16:creationId xmlns="" xmlns:a16="http://schemas.microsoft.com/office/drawing/2014/main" id="{23812F20-ACB6-42EF-9126-56E1DFAAF73A}"/>
              </a:ext>
            </a:extLst>
          </p:cNvPr>
          <p:cNvGraphicFramePr>
            <a:graphicFrameLocks noGrp="1"/>
          </p:cNvGraphicFramePr>
          <p:nvPr>
            <p:extLst>
              <p:ext uri="{D42A27DB-BD31-4B8C-83A1-F6EECF244321}">
                <p14:modId xmlns:p14="http://schemas.microsoft.com/office/powerpoint/2010/main" val="2520006158"/>
              </p:ext>
            </p:extLst>
          </p:nvPr>
        </p:nvGraphicFramePr>
        <p:xfrm>
          <a:off x="4492074" y="3913766"/>
          <a:ext cx="4297680" cy="2106034"/>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274320">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rPr>
                        <a:t>Next steps</a:t>
                      </a:r>
                    </a:p>
                  </a:txBody>
                  <a:tcPr marL="0" marR="0" marT="80682" marB="80682">
                    <a:lnB w="38100" cap="flat" cmpd="sng" algn="ctr">
                      <a:solidFill>
                        <a:schemeClr val="accent6"/>
                      </a:solidFill>
                      <a:prstDash val="solid"/>
                      <a:round/>
                      <a:headEnd type="none" w="med" len="med"/>
                      <a:tailEnd type="none" w="med" len="med"/>
                    </a:lnB>
                    <a:noFill/>
                  </a:tcPr>
                </a:tc>
                <a:extLst>
                  <a:ext uri="{0D108BD9-81ED-4DB2-BD59-A6C34878D82A}">
                    <a16:rowId xmlns="" xmlns:a16="http://schemas.microsoft.com/office/drawing/2014/main" val="2474770712"/>
                  </a:ext>
                </a:extLst>
              </a:tr>
              <a:tr h="1731310">
                <a:tc>
                  <a:txBody>
                    <a:bodyPr/>
                    <a:lstStyle/>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Update payroll and benefit system, design process to collate costs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Quantify cost impact of change and advise business units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Calculate gross-up cost for existing arrangements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Review moving policies to determine if changes are required or desired by company; communicate changes to employees</a:t>
                      </a:r>
                    </a:p>
                  </a:txBody>
                  <a:tcPr marL="0" marR="0" marT="80682" marB="80682">
                    <a:lnT w="38100" cap="flat" cmpd="sng" algn="ctr">
                      <a:solidFill>
                        <a:schemeClr val="accent6"/>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sp>
        <p:nvSpPr>
          <p:cNvPr id="11" name="Title 2"/>
          <p:cNvSpPr>
            <a:spLocks noGrp="1"/>
          </p:cNvSpPr>
          <p:nvPr>
            <p:ph type="title"/>
          </p:nvPr>
        </p:nvSpPr>
        <p:spPr>
          <a:xfrm>
            <a:off x="376238" y="317499"/>
            <a:ext cx="8539162" cy="334101"/>
          </a:xfrm>
        </p:spPr>
        <p:txBody>
          <a:bodyPr/>
          <a:lstStyle/>
          <a:p>
            <a:r>
              <a:rPr lang="en-US" sz="3200" dirty="0"/>
              <a:t>Impact on individual tax liabilities and company costs (cont.) – moving expenses</a:t>
            </a:r>
          </a:p>
        </p:txBody>
      </p:sp>
      <p:sp>
        <p:nvSpPr>
          <p:cNvPr id="16" name="Freeform: Shape 26">
            <a:extLst>
              <a:ext uri="{FF2B5EF4-FFF2-40B4-BE49-F238E27FC236}">
                <a16:creationId xmlns="" xmlns:a16="http://schemas.microsoft.com/office/drawing/2014/main" id="{8A77041D-F29F-44D9-8703-C9EB34D26CBB}"/>
              </a:ext>
            </a:extLst>
          </p:cNvPr>
          <p:cNvSpPr/>
          <p:nvPr/>
        </p:nvSpPr>
        <p:spPr bwMode="gray">
          <a:xfrm>
            <a:off x="385763" y="1674812"/>
            <a:ext cx="348381" cy="2554287"/>
          </a:xfrm>
          <a:custGeom>
            <a:avLst/>
            <a:gdLst>
              <a:gd name="connsiteX0" fmla="*/ 0 w 343157"/>
              <a:gd name="connsiteY0" fmla="*/ 0 h 2040447"/>
              <a:gd name="connsiteX1" fmla="*/ 0 w 343157"/>
              <a:gd name="connsiteY1" fmla="*/ 1432217 h 2040447"/>
              <a:gd name="connsiteX2" fmla="*/ 343157 w 343157"/>
              <a:gd name="connsiteY2" fmla="*/ 2040447 h 2040447"/>
              <a:gd name="connsiteX0" fmla="*/ 0 w 347267"/>
              <a:gd name="connsiteY0" fmla="*/ 0 h 2079489"/>
              <a:gd name="connsiteX1" fmla="*/ 0 w 347267"/>
              <a:gd name="connsiteY1" fmla="*/ 1432217 h 2079489"/>
              <a:gd name="connsiteX2" fmla="*/ 347267 w 347267"/>
              <a:gd name="connsiteY2" fmla="*/ 2079489 h 2079489"/>
            </a:gdLst>
            <a:ahLst/>
            <a:cxnLst>
              <a:cxn ang="0">
                <a:pos x="connsiteX0" y="connsiteY0"/>
              </a:cxn>
              <a:cxn ang="0">
                <a:pos x="connsiteX1" y="connsiteY1"/>
              </a:cxn>
              <a:cxn ang="0">
                <a:pos x="connsiteX2" y="connsiteY2"/>
              </a:cxn>
            </a:cxnLst>
            <a:rect l="l" t="t" r="r" b="b"/>
            <a:pathLst>
              <a:path w="347267" h="2079489">
                <a:moveTo>
                  <a:pt x="0" y="0"/>
                </a:moveTo>
                <a:lnTo>
                  <a:pt x="0" y="1432217"/>
                </a:lnTo>
                <a:lnTo>
                  <a:pt x="347267" y="2079489"/>
                </a:lnTo>
              </a:path>
            </a:pathLst>
          </a:custGeom>
          <a:noFill/>
          <a:ln w="6350" algn="ctr">
            <a:solidFill>
              <a:schemeClr val="accent5"/>
            </a:solidFill>
            <a:miter lim="800000"/>
            <a:headEnd/>
            <a:tailEnd/>
          </a:ln>
        </p:spPr>
        <p:txBody>
          <a:bodyPr rtlCol="0" anchor="ctr"/>
          <a:lstStyle/>
          <a:p>
            <a:pPr algn="ctr"/>
            <a:endParaRPr lang="en-US" dirty="0"/>
          </a:p>
        </p:txBody>
      </p:sp>
      <p:sp>
        <p:nvSpPr>
          <p:cNvPr id="17" name="Freeform 16"/>
          <p:cNvSpPr/>
          <p:nvPr/>
        </p:nvSpPr>
        <p:spPr bwMode="gray">
          <a:xfrm>
            <a:off x="2152650" y="1676400"/>
            <a:ext cx="2352675" cy="2952750"/>
          </a:xfrm>
          <a:custGeom>
            <a:avLst/>
            <a:gdLst>
              <a:gd name="connsiteX0" fmla="*/ 0 w 2352675"/>
              <a:gd name="connsiteY0" fmla="*/ 2952750 h 2952750"/>
              <a:gd name="connsiteX1" fmla="*/ 2324100 w 2352675"/>
              <a:gd name="connsiteY1" fmla="*/ 1238250 h 2952750"/>
              <a:gd name="connsiteX2" fmla="*/ 2324100 w 2352675"/>
              <a:gd name="connsiteY2" fmla="*/ 0 h 2952750"/>
              <a:gd name="connsiteX3" fmla="*/ 2352675 w 2352675"/>
              <a:gd name="connsiteY3" fmla="*/ 0 h 2952750"/>
              <a:gd name="connsiteX0" fmla="*/ 0 w 2352675"/>
              <a:gd name="connsiteY0" fmla="*/ 2952750 h 2952750"/>
              <a:gd name="connsiteX1" fmla="*/ 2295525 w 2352675"/>
              <a:gd name="connsiteY1" fmla="*/ 1781175 h 2952750"/>
              <a:gd name="connsiteX2" fmla="*/ 2324100 w 2352675"/>
              <a:gd name="connsiteY2" fmla="*/ 0 h 2952750"/>
              <a:gd name="connsiteX3" fmla="*/ 2352675 w 2352675"/>
              <a:gd name="connsiteY3" fmla="*/ 0 h 2952750"/>
              <a:gd name="connsiteX0" fmla="*/ 0 w 2352675"/>
              <a:gd name="connsiteY0" fmla="*/ 2952750 h 2952750"/>
              <a:gd name="connsiteX1" fmla="*/ 2305050 w 2352675"/>
              <a:gd name="connsiteY1" fmla="*/ 1781175 h 2952750"/>
              <a:gd name="connsiteX2" fmla="*/ 2324100 w 2352675"/>
              <a:gd name="connsiteY2" fmla="*/ 0 h 2952750"/>
              <a:gd name="connsiteX3" fmla="*/ 2352675 w 2352675"/>
              <a:gd name="connsiteY3" fmla="*/ 0 h 2952750"/>
              <a:gd name="connsiteX0" fmla="*/ 0 w 2352675"/>
              <a:gd name="connsiteY0" fmla="*/ 2952750 h 2952750"/>
              <a:gd name="connsiteX1" fmla="*/ 2314575 w 2352675"/>
              <a:gd name="connsiteY1" fmla="*/ 1781175 h 2952750"/>
              <a:gd name="connsiteX2" fmla="*/ 2324100 w 2352675"/>
              <a:gd name="connsiteY2" fmla="*/ 0 h 2952750"/>
              <a:gd name="connsiteX3" fmla="*/ 2352675 w 2352675"/>
              <a:gd name="connsiteY3" fmla="*/ 0 h 2952750"/>
              <a:gd name="connsiteX0" fmla="*/ 0 w 2352675"/>
              <a:gd name="connsiteY0" fmla="*/ 2952750 h 2952750"/>
              <a:gd name="connsiteX1" fmla="*/ 2324100 w 2352675"/>
              <a:gd name="connsiteY1" fmla="*/ 1771650 h 2952750"/>
              <a:gd name="connsiteX2" fmla="*/ 2324100 w 2352675"/>
              <a:gd name="connsiteY2" fmla="*/ 0 h 2952750"/>
              <a:gd name="connsiteX3" fmla="*/ 2352675 w 2352675"/>
              <a:gd name="connsiteY3" fmla="*/ 0 h 2952750"/>
            </a:gdLst>
            <a:ahLst/>
            <a:cxnLst>
              <a:cxn ang="0">
                <a:pos x="connsiteX0" y="connsiteY0"/>
              </a:cxn>
              <a:cxn ang="0">
                <a:pos x="connsiteX1" y="connsiteY1"/>
              </a:cxn>
              <a:cxn ang="0">
                <a:pos x="connsiteX2" y="connsiteY2"/>
              </a:cxn>
              <a:cxn ang="0">
                <a:pos x="connsiteX3" y="connsiteY3"/>
              </a:cxn>
            </a:cxnLst>
            <a:rect l="l" t="t" r="r" b="b"/>
            <a:pathLst>
              <a:path w="2352675" h="2952750">
                <a:moveTo>
                  <a:pt x="0" y="2952750"/>
                </a:moveTo>
                <a:lnTo>
                  <a:pt x="2324100" y="1771650"/>
                </a:lnTo>
                <a:lnTo>
                  <a:pt x="2324100" y="0"/>
                </a:lnTo>
                <a:lnTo>
                  <a:pt x="2352675" y="0"/>
                </a:lnTo>
              </a:path>
            </a:pathLst>
          </a:custGeom>
          <a:noFill/>
          <a:ln w="6350" algn="ctr">
            <a:solidFill>
              <a:schemeClr val="accent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5018580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5867400" cy="1060304"/>
          </a:xfrm>
        </p:spPr>
        <p:txBody>
          <a:bodyPr>
            <a:normAutofit fontScale="90000"/>
          </a:bodyPr>
          <a:lstStyle/>
          <a:p>
            <a:r>
              <a:rPr lang="en-US" dirty="0"/>
              <a:t>Impact on business travelers</a:t>
            </a:r>
          </a:p>
        </p:txBody>
      </p:sp>
      <p:pic>
        <p:nvPicPr>
          <p:cNvPr id="7" name="Content Placeholder 16">
            <a:extLst>
              <a:ext uri="{FF2B5EF4-FFF2-40B4-BE49-F238E27FC236}">
                <a16:creationId xmlns="" xmlns:a16="http://schemas.microsoft.com/office/drawing/2014/main" id="{E978C52B-D7B0-455F-808A-E34EDA1ADA32}"/>
              </a:ext>
            </a:extLst>
          </p:cNvPr>
          <p:cNvPicPr>
            <a:picLocks noGrp="1" noChangeAspect="1"/>
          </p:cNvPicPr>
          <p:nvPr>
            <p:ph idx="4294967295"/>
          </p:nvPr>
        </p:nvPicPr>
        <p:blipFill rotWithShape="1">
          <a:blip r:embed="rId2"/>
          <a:srcRect l="30526" r="1" b="37352"/>
          <a:stretch/>
        </p:blipFill>
        <p:spPr>
          <a:xfrm>
            <a:off x="0" y="4095750"/>
            <a:ext cx="2536695" cy="2286000"/>
          </a:xfrm>
        </p:spPr>
      </p:pic>
      <p:graphicFrame>
        <p:nvGraphicFramePr>
          <p:cNvPr id="8" name="Table 7">
            <a:extLst>
              <a:ext uri="{FF2B5EF4-FFF2-40B4-BE49-F238E27FC236}">
                <a16:creationId xmlns="" xmlns:a16="http://schemas.microsoft.com/office/drawing/2014/main" id="{89773FBB-8673-45B5-8D43-C9DF29441ACC}"/>
              </a:ext>
            </a:extLst>
          </p:cNvPr>
          <p:cNvGraphicFramePr>
            <a:graphicFrameLocks noGrp="1"/>
          </p:cNvGraphicFramePr>
          <p:nvPr>
            <p:extLst/>
          </p:nvPr>
        </p:nvGraphicFramePr>
        <p:xfrm>
          <a:off x="376238" y="1312349"/>
          <a:ext cx="3840480" cy="2378336"/>
        </p:xfrm>
        <a:graphic>
          <a:graphicData uri="http://schemas.openxmlformats.org/drawingml/2006/table">
            <a:tbl>
              <a:tblPr firstRow="1" bandRow="1">
                <a:tableStyleId>{5C22544A-7EE6-4342-B048-85BDC9FD1C3A}</a:tableStyleId>
              </a:tblPr>
              <a:tblGrid>
                <a:gridCol w="38404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5"/>
                          </a:solidFill>
                        </a:rPr>
                        <a:t>Change in law</a:t>
                      </a:r>
                    </a:p>
                  </a:txBody>
                  <a:tcPr marL="0" marR="0" marT="80682" marB="80682">
                    <a:lnB w="38100" cap="flat" cmpd="sng" algn="ctr">
                      <a:solidFill>
                        <a:schemeClr val="accent5"/>
                      </a:solidFill>
                      <a:prstDash val="solid"/>
                      <a:round/>
                      <a:headEnd type="none" w="med" len="med"/>
                      <a:tailEnd type="none" w="med" len="med"/>
                    </a:lnB>
                    <a:noFill/>
                  </a:tcPr>
                </a:tc>
                <a:extLst>
                  <a:ext uri="{0D108BD9-81ED-4DB2-BD59-A6C34878D82A}">
                    <a16:rowId xmlns="" xmlns:a16="http://schemas.microsoft.com/office/drawing/2014/main" val="2474770712"/>
                  </a:ext>
                </a:extLst>
              </a:tr>
              <a:tr h="2003612">
                <a:tc>
                  <a:txBody>
                    <a:bodyPr/>
                    <a:lstStyle/>
                    <a:p>
                      <a:pPr marL="274320" indent="-137160">
                        <a:spcAft>
                          <a:spcPts val="600"/>
                        </a:spcAft>
                        <a:buFont typeface="Arial" panose="020B0604020202020204" pitchFamily="34" charset="0"/>
                        <a:buChar char="•"/>
                      </a:pPr>
                      <a:r>
                        <a:rPr lang="en-US" sz="1200" baseline="0" dirty="0">
                          <a:solidFill>
                            <a:schemeClr val="tx1"/>
                          </a:solidFill>
                        </a:rPr>
                        <a:t>Corporate income tax rate reduced from maximum 35% rate to flat 21% rate for tax years beginning after 2017</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a:solidFill>
                            <a:schemeClr val="tx1"/>
                          </a:solidFill>
                        </a:rPr>
                        <a:t>Personal exemptions repealed</a:t>
                      </a:r>
                    </a:p>
                    <a:p>
                      <a:pPr marL="274320" indent="-137160">
                        <a:spcAft>
                          <a:spcPts val="600"/>
                        </a:spcAft>
                        <a:buFont typeface="Arial" panose="020B0604020202020204" pitchFamily="34" charset="0"/>
                        <a:buChar char="•"/>
                      </a:pPr>
                      <a:endParaRPr lang="en-US" sz="1200" baseline="0" dirty="0">
                        <a:solidFill>
                          <a:schemeClr val="tx1"/>
                        </a:solidFill>
                      </a:endParaRPr>
                    </a:p>
                  </a:txBody>
                  <a:tcPr marL="0" marR="0" marT="80682" marB="80682">
                    <a:lnT w="38100" cap="flat" cmpd="sng" algn="ctr">
                      <a:solidFill>
                        <a:schemeClr val="accent5"/>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9" name="Table 8">
            <a:extLst>
              <a:ext uri="{FF2B5EF4-FFF2-40B4-BE49-F238E27FC236}">
                <a16:creationId xmlns="" xmlns:a16="http://schemas.microsoft.com/office/drawing/2014/main" id="{99532061-4D38-4EB0-9F4D-2AE92A79AF14}"/>
              </a:ext>
            </a:extLst>
          </p:cNvPr>
          <p:cNvGraphicFramePr>
            <a:graphicFrameLocks noGrp="1"/>
          </p:cNvGraphicFramePr>
          <p:nvPr>
            <p:extLst/>
          </p:nvPr>
        </p:nvGraphicFramePr>
        <p:xfrm>
          <a:off x="4478823" y="1312349"/>
          <a:ext cx="4297680" cy="3142128"/>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Considerations</a:t>
                      </a:r>
                    </a:p>
                  </a:txBody>
                  <a:tcPr marL="0" marR="0" marT="80682" marB="80682">
                    <a:lnB w="38100"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2474770712"/>
                  </a:ext>
                </a:extLst>
              </a:tr>
              <a:tr h="645459">
                <a:tc>
                  <a:txBody>
                    <a:bodyPr/>
                    <a:lstStyle/>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Business travelers from non-treaty</a:t>
                      </a:r>
                      <a:r>
                        <a:rPr lang="en-US" sz="1200" baseline="0" dirty="0">
                          <a:solidFill>
                            <a:schemeClr val="tx1"/>
                          </a:solidFill>
                        </a:rPr>
                        <a:t> countries will be taxable from day 1 of US presence due to repeal of personal exemption</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Decrease to corporate income tax rates may incentivize</a:t>
                      </a:r>
                      <a:r>
                        <a:rPr lang="en-US" sz="1200" baseline="0" dirty="0">
                          <a:solidFill>
                            <a:schemeClr val="tx1"/>
                          </a:solidFill>
                        </a:rPr>
                        <a:t> companies to identify additional foreign-sourced income to effectively utilize foreign tax credits</a:t>
                      </a:r>
                      <a:endParaRPr lang="en-US" sz="1200" dirty="0"/>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For certain industries (e.g., professional services) employers may be able to increase the amount of non-US income by better monitoring where revenue-producing employees work</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Increased access and use of travel data may have ancillary benefits of assisting the organization in managing value-added and hotel occupancy taxes</a:t>
                      </a:r>
                      <a:endParaRPr lang="en-US" sz="1200" baseline="0" dirty="0">
                        <a:solidFill>
                          <a:schemeClr val="tx1"/>
                        </a:solidFill>
                      </a:endParaRPr>
                    </a:p>
                  </a:txBody>
                  <a:tcPr marL="0" marR="0" marT="80682" marB="80682">
                    <a:lnT w="38100" cap="flat" cmpd="sng" algn="ctr">
                      <a:solidFill>
                        <a:schemeClr val="accent1"/>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10" name="Table 9">
            <a:extLst>
              <a:ext uri="{FF2B5EF4-FFF2-40B4-BE49-F238E27FC236}">
                <a16:creationId xmlns="" xmlns:a16="http://schemas.microsoft.com/office/drawing/2014/main" id="{23812F20-ACB6-42EF-9126-56E1DFAAF73A}"/>
              </a:ext>
            </a:extLst>
          </p:cNvPr>
          <p:cNvGraphicFramePr>
            <a:graphicFrameLocks noGrp="1"/>
          </p:cNvGraphicFramePr>
          <p:nvPr>
            <p:extLst>
              <p:ext uri="{D42A27DB-BD31-4B8C-83A1-F6EECF244321}">
                <p14:modId xmlns:p14="http://schemas.microsoft.com/office/powerpoint/2010/main" val="4083479707"/>
              </p:ext>
            </p:extLst>
          </p:nvPr>
        </p:nvGraphicFramePr>
        <p:xfrm>
          <a:off x="4486631" y="4363683"/>
          <a:ext cx="4297680" cy="1654884"/>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274320">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rPr>
                        <a:t>Next steps</a:t>
                      </a:r>
                    </a:p>
                  </a:txBody>
                  <a:tcPr marL="0" marR="0" marT="80682" marB="80682">
                    <a:lnB w="38100" cap="flat" cmpd="sng" algn="ctr">
                      <a:solidFill>
                        <a:schemeClr val="accent6"/>
                      </a:solidFill>
                      <a:prstDash val="solid"/>
                      <a:round/>
                      <a:headEnd type="none" w="med" len="med"/>
                      <a:tailEnd type="none" w="med" len="med"/>
                    </a:lnB>
                    <a:noFill/>
                  </a:tcPr>
                </a:tc>
                <a:extLst>
                  <a:ext uri="{0D108BD9-81ED-4DB2-BD59-A6C34878D82A}">
                    <a16:rowId xmlns="" xmlns:a16="http://schemas.microsoft.com/office/drawing/2014/main" val="2474770712"/>
                  </a:ext>
                </a:extLst>
              </a:tr>
              <a:tr h="1280160">
                <a:tc>
                  <a:txBody>
                    <a:bodyPr/>
                    <a:lstStyle/>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Identify revenue-producing individuals who travel internationally</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Assess whether there are excess foreign tax credits, which may make additional tracking advantageous</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Identify </a:t>
                      </a:r>
                      <a:r>
                        <a:rPr lang="en-US" sz="1200" baseline="0" dirty="0">
                          <a:solidFill>
                            <a:prstClr val="black"/>
                          </a:solidFill>
                        </a:rPr>
                        <a:t>travelers from non-treaty countries</a:t>
                      </a:r>
                      <a:endParaRPr lang="en-US" sz="1200" baseline="0" dirty="0">
                        <a:solidFill>
                          <a:schemeClr val="tx1"/>
                        </a:solidFill>
                      </a:endParaRPr>
                    </a:p>
                  </a:txBody>
                  <a:tcPr marL="0" marR="0" marT="80682" marB="80682">
                    <a:lnT w="38100" cap="flat" cmpd="sng" algn="ctr">
                      <a:solidFill>
                        <a:schemeClr val="accent6"/>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sp>
        <p:nvSpPr>
          <p:cNvPr id="14" name="Freeform: Shape 26">
            <a:extLst>
              <a:ext uri="{FF2B5EF4-FFF2-40B4-BE49-F238E27FC236}">
                <a16:creationId xmlns="" xmlns:a16="http://schemas.microsoft.com/office/drawing/2014/main" id="{8A77041D-F29F-44D9-8703-C9EB34D26CBB}"/>
              </a:ext>
            </a:extLst>
          </p:cNvPr>
          <p:cNvSpPr/>
          <p:nvPr/>
        </p:nvSpPr>
        <p:spPr bwMode="gray">
          <a:xfrm>
            <a:off x="376238" y="1671638"/>
            <a:ext cx="348381" cy="2490787"/>
          </a:xfrm>
          <a:custGeom>
            <a:avLst/>
            <a:gdLst>
              <a:gd name="connsiteX0" fmla="*/ 0 w 343157"/>
              <a:gd name="connsiteY0" fmla="*/ 0 h 2040447"/>
              <a:gd name="connsiteX1" fmla="*/ 0 w 343157"/>
              <a:gd name="connsiteY1" fmla="*/ 1432217 h 2040447"/>
              <a:gd name="connsiteX2" fmla="*/ 343157 w 343157"/>
              <a:gd name="connsiteY2" fmla="*/ 2040447 h 2040447"/>
              <a:gd name="connsiteX0" fmla="*/ 0 w 347267"/>
              <a:gd name="connsiteY0" fmla="*/ 0 h 2079489"/>
              <a:gd name="connsiteX1" fmla="*/ 0 w 347267"/>
              <a:gd name="connsiteY1" fmla="*/ 1432217 h 2079489"/>
              <a:gd name="connsiteX2" fmla="*/ 347267 w 347267"/>
              <a:gd name="connsiteY2" fmla="*/ 2079489 h 2079489"/>
            </a:gdLst>
            <a:ahLst/>
            <a:cxnLst>
              <a:cxn ang="0">
                <a:pos x="connsiteX0" y="connsiteY0"/>
              </a:cxn>
              <a:cxn ang="0">
                <a:pos x="connsiteX1" y="connsiteY1"/>
              </a:cxn>
              <a:cxn ang="0">
                <a:pos x="connsiteX2" y="connsiteY2"/>
              </a:cxn>
            </a:cxnLst>
            <a:rect l="l" t="t" r="r" b="b"/>
            <a:pathLst>
              <a:path w="347267" h="2079489">
                <a:moveTo>
                  <a:pt x="0" y="0"/>
                </a:moveTo>
                <a:lnTo>
                  <a:pt x="0" y="1432217"/>
                </a:lnTo>
                <a:lnTo>
                  <a:pt x="347267" y="2079489"/>
                </a:lnTo>
              </a:path>
            </a:pathLst>
          </a:custGeom>
          <a:noFill/>
          <a:ln w="6350" algn="ctr">
            <a:solidFill>
              <a:schemeClr val="accent5"/>
            </a:solidFill>
            <a:miter lim="800000"/>
            <a:headEnd/>
            <a:tailEnd/>
          </a:ln>
        </p:spPr>
        <p:txBody>
          <a:bodyPr rtlCol="0" anchor="ctr"/>
          <a:lstStyle/>
          <a:p>
            <a:pPr algn="ctr"/>
            <a:endParaRPr lang="en-US" dirty="0"/>
          </a:p>
        </p:txBody>
      </p:sp>
      <p:sp>
        <p:nvSpPr>
          <p:cNvPr id="15" name="Freeform: Shape 26">
            <a:extLst>
              <a:ext uri="{FF2B5EF4-FFF2-40B4-BE49-F238E27FC236}">
                <a16:creationId xmlns="" xmlns:a16="http://schemas.microsoft.com/office/drawing/2014/main" id="{8A77041D-F29F-44D9-8703-C9EB34D26CBB}"/>
              </a:ext>
            </a:extLst>
          </p:cNvPr>
          <p:cNvSpPr/>
          <p:nvPr/>
        </p:nvSpPr>
        <p:spPr bwMode="gray">
          <a:xfrm flipH="1">
            <a:off x="2536695" y="1671638"/>
            <a:ext cx="1949936" cy="3519487"/>
          </a:xfrm>
          <a:custGeom>
            <a:avLst/>
            <a:gdLst>
              <a:gd name="connsiteX0" fmla="*/ 0 w 343157"/>
              <a:gd name="connsiteY0" fmla="*/ 0 h 2040447"/>
              <a:gd name="connsiteX1" fmla="*/ 0 w 343157"/>
              <a:gd name="connsiteY1" fmla="*/ 1432217 h 2040447"/>
              <a:gd name="connsiteX2" fmla="*/ 343157 w 343157"/>
              <a:gd name="connsiteY2" fmla="*/ 2040447 h 2040447"/>
              <a:gd name="connsiteX0" fmla="*/ 0 w 347267"/>
              <a:gd name="connsiteY0" fmla="*/ 0 h 2079489"/>
              <a:gd name="connsiteX1" fmla="*/ 0 w 347267"/>
              <a:gd name="connsiteY1" fmla="*/ 1432217 h 2079489"/>
              <a:gd name="connsiteX2" fmla="*/ 347267 w 347267"/>
              <a:gd name="connsiteY2" fmla="*/ 2079489 h 2079489"/>
            </a:gdLst>
            <a:ahLst/>
            <a:cxnLst>
              <a:cxn ang="0">
                <a:pos x="connsiteX0" y="connsiteY0"/>
              </a:cxn>
              <a:cxn ang="0">
                <a:pos x="connsiteX1" y="connsiteY1"/>
              </a:cxn>
              <a:cxn ang="0">
                <a:pos x="connsiteX2" y="connsiteY2"/>
              </a:cxn>
            </a:cxnLst>
            <a:rect l="l" t="t" r="r" b="b"/>
            <a:pathLst>
              <a:path w="347267" h="2079489">
                <a:moveTo>
                  <a:pt x="0" y="0"/>
                </a:moveTo>
                <a:lnTo>
                  <a:pt x="0" y="1432217"/>
                </a:lnTo>
                <a:lnTo>
                  <a:pt x="347267" y="2079489"/>
                </a:lnTo>
              </a:path>
            </a:pathLst>
          </a:custGeom>
          <a:noFill/>
          <a:ln w="6350" algn="ctr">
            <a:solidFill>
              <a:schemeClr val="accent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26196243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Impact on the Affordable Care Act</a:t>
            </a:r>
          </a:p>
        </p:txBody>
      </p:sp>
      <p:pic>
        <p:nvPicPr>
          <p:cNvPr id="7" name="Content Placeholder 16">
            <a:extLst>
              <a:ext uri="{FF2B5EF4-FFF2-40B4-BE49-F238E27FC236}">
                <a16:creationId xmlns="" xmlns:a16="http://schemas.microsoft.com/office/drawing/2014/main" id="{E978C52B-D7B0-455F-808A-E34EDA1ADA32}"/>
              </a:ext>
            </a:extLst>
          </p:cNvPr>
          <p:cNvPicPr>
            <a:picLocks noGrp="1" noChangeAspect="1"/>
          </p:cNvPicPr>
          <p:nvPr>
            <p:ph idx="4294967295"/>
          </p:nvPr>
        </p:nvPicPr>
        <p:blipFill rotWithShape="1">
          <a:blip r:embed="rId2"/>
          <a:srcRect l="30526" r="1" b="37352"/>
          <a:stretch/>
        </p:blipFill>
        <p:spPr>
          <a:xfrm>
            <a:off x="0" y="4095750"/>
            <a:ext cx="2536825" cy="2286000"/>
          </a:xfrm>
        </p:spPr>
      </p:pic>
      <p:graphicFrame>
        <p:nvGraphicFramePr>
          <p:cNvPr id="8" name="Table 7">
            <a:extLst>
              <a:ext uri="{FF2B5EF4-FFF2-40B4-BE49-F238E27FC236}">
                <a16:creationId xmlns="" xmlns:a16="http://schemas.microsoft.com/office/drawing/2014/main" id="{89773FBB-8673-45B5-8D43-C9DF29441ACC}"/>
              </a:ext>
            </a:extLst>
          </p:cNvPr>
          <p:cNvGraphicFramePr>
            <a:graphicFrameLocks noGrp="1"/>
          </p:cNvGraphicFramePr>
          <p:nvPr>
            <p:extLst/>
          </p:nvPr>
        </p:nvGraphicFramePr>
        <p:xfrm>
          <a:off x="376238" y="1314701"/>
          <a:ext cx="3840480" cy="2378336"/>
        </p:xfrm>
        <a:graphic>
          <a:graphicData uri="http://schemas.openxmlformats.org/drawingml/2006/table">
            <a:tbl>
              <a:tblPr firstRow="1" bandRow="1">
                <a:tableStyleId>{5C22544A-7EE6-4342-B048-85BDC9FD1C3A}</a:tableStyleId>
              </a:tblPr>
              <a:tblGrid>
                <a:gridCol w="38404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5"/>
                          </a:solidFill>
                        </a:rPr>
                        <a:t>Change in law</a:t>
                      </a:r>
                    </a:p>
                  </a:txBody>
                  <a:tcPr marL="0" marR="0" marT="80682" marB="80682">
                    <a:lnB w="38100" cap="flat" cmpd="sng" algn="ctr">
                      <a:solidFill>
                        <a:schemeClr val="accent5"/>
                      </a:solidFill>
                      <a:prstDash val="solid"/>
                      <a:round/>
                      <a:headEnd type="none" w="med" len="med"/>
                      <a:tailEnd type="none" w="med" len="med"/>
                    </a:lnB>
                    <a:noFill/>
                  </a:tcPr>
                </a:tc>
                <a:extLst>
                  <a:ext uri="{0D108BD9-81ED-4DB2-BD59-A6C34878D82A}">
                    <a16:rowId xmlns="" xmlns:a16="http://schemas.microsoft.com/office/drawing/2014/main" val="2474770712"/>
                  </a:ext>
                </a:extLst>
              </a:tr>
              <a:tr h="2003612">
                <a:tc>
                  <a:txBody>
                    <a:bodyPr/>
                    <a:lstStyle/>
                    <a:p>
                      <a:pPr marL="274320" indent="-137160">
                        <a:spcAft>
                          <a:spcPts val="600"/>
                        </a:spcAft>
                        <a:buFont typeface="Arial" panose="020B0604020202020204" pitchFamily="34" charset="0"/>
                        <a:buChar char="•"/>
                      </a:pPr>
                      <a:r>
                        <a:rPr lang="en-US" sz="1200" baseline="0" dirty="0">
                          <a:solidFill>
                            <a:schemeClr val="tx1"/>
                          </a:solidFill>
                        </a:rPr>
                        <a:t>Functionally eliminates mandate on individual taxpayers to maintain minimum essential coverage beginning after 2018</a:t>
                      </a:r>
                    </a:p>
                  </a:txBody>
                  <a:tcPr marL="0" marR="0" marT="80682" marB="80682">
                    <a:lnT w="38100" cap="flat" cmpd="sng" algn="ctr">
                      <a:solidFill>
                        <a:schemeClr val="accent5"/>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9" name="Table 8">
            <a:extLst>
              <a:ext uri="{FF2B5EF4-FFF2-40B4-BE49-F238E27FC236}">
                <a16:creationId xmlns="" xmlns:a16="http://schemas.microsoft.com/office/drawing/2014/main" id="{99532061-4D38-4EB0-9F4D-2AE92A79AF14}"/>
              </a:ext>
            </a:extLst>
          </p:cNvPr>
          <p:cNvGraphicFramePr>
            <a:graphicFrameLocks noGrp="1"/>
          </p:cNvGraphicFramePr>
          <p:nvPr>
            <p:extLst/>
          </p:nvPr>
        </p:nvGraphicFramePr>
        <p:xfrm>
          <a:off x="4488348" y="1314701"/>
          <a:ext cx="4297680" cy="2570628"/>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349624">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Considerations</a:t>
                      </a:r>
                      <a:endParaRPr lang="en-US" sz="1100" b="1" dirty="0">
                        <a:solidFill>
                          <a:schemeClr val="accent1"/>
                        </a:solidFill>
                      </a:endParaRPr>
                    </a:p>
                  </a:txBody>
                  <a:tcPr marL="0" marR="0" marT="80682" marB="80682">
                    <a:lnB w="38100"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2474770712"/>
                  </a:ext>
                </a:extLst>
              </a:tr>
              <a:tr h="645459">
                <a:tc>
                  <a:txBody>
                    <a:bodyPr/>
                    <a:lstStyle/>
                    <a:p>
                      <a:pPr marL="274320" indent="-137160">
                        <a:spcAft>
                          <a:spcPts val="600"/>
                        </a:spcAft>
                        <a:buFont typeface="Arial" panose="020B0604020202020204" pitchFamily="34" charset="0"/>
                        <a:buChar char="•"/>
                      </a:pPr>
                      <a:r>
                        <a:rPr lang="en-US" sz="1200" baseline="0" dirty="0">
                          <a:solidFill>
                            <a:schemeClr val="tx1"/>
                          </a:solidFill>
                        </a:rPr>
                        <a:t>Applicable large employers must still provide affordable minimum essential coverage to 95% of full-time employees and provide statutorily required notices (i.e., Forms 1094-B, 1094-C, 1095-B, </a:t>
                      </a:r>
                      <a:br>
                        <a:rPr lang="en-US" sz="1200" baseline="0" dirty="0">
                          <a:solidFill>
                            <a:schemeClr val="tx1"/>
                          </a:solidFill>
                        </a:rPr>
                      </a:br>
                      <a:r>
                        <a:rPr lang="en-US" sz="1200" baseline="0" dirty="0">
                          <a:solidFill>
                            <a:schemeClr val="tx1"/>
                          </a:solidFill>
                        </a:rPr>
                        <a:t>1095-C)</a:t>
                      </a:r>
                    </a:p>
                    <a:p>
                      <a:pPr marL="27432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The continued operation and viability of the Affordable Care Act remains a matter of ongoing debate </a:t>
                      </a:r>
                      <a:r>
                        <a:rPr lang="en-US" sz="1200" baseline="0" dirty="0">
                          <a:solidFill>
                            <a:schemeClr val="tx1"/>
                          </a:solidFill>
                        </a:rPr>
                        <a:t>and activity in Washington</a:t>
                      </a:r>
                      <a:endParaRPr lang="en-US" sz="1200" dirty="0">
                        <a:solidFill>
                          <a:schemeClr val="tx1"/>
                        </a:solidFill>
                      </a:endParaRPr>
                    </a:p>
                    <a:p>
                      <a:pPr marL="274320" indent="-137160">
                        <a:spcAft>
                          <a:spcPts val="600"/>
                        </a:spcAft>
                        <a:buFont typeface="Arial" panose="020B0604020202020204" pitchFamily="34" charset="0"/>
                        <a:buChar char="•"/>
                      </a:pPr>
                      <a:endParaRPr lang="en-US" sz="1200" baseline="0" dirty="0">
                        <a:solidFill>
                          <a:schemeClr val="tx1"/>
                        </a:solidFill>
                      </a:endParaRPr>
                    </a:p>
                    <a:p>
                      <a:pPr marL="274320" indent="-137160">
                        <a:spcAft>
                          <a:spcPts val="600"/>
                        </a:spcAft>
                        <a:buFont typeface="Arial" panose="020B0604020202020204" pitchFamily="34" charset="0"/>
                        <a:buChar char="•"/>
                      </a:pPr>
                      <a:endParaRPr lang="en-US" sz="1050" baseline="0" dirty="0">
                        <a:solidFill>
                          <a:schemeClr val="tx1"/>
                        </a:solidFill>
                      </a:endParaRPr>
                    </a:p>
                  </a:txBody>
                  <a:tcPr marL="0" marR="0" marT="80682" marB="80682">
                    <a:lnT w="38100" cap="flat" cmpd="sng" algn="ctr">
                      <a:solidFill>
                        <a:schemeClr val="accent1"/>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graphicFrame>
        <p:nvGraphicFramePr>
          <p:cNvPr id="10" name="Table 9">
            <a:extLst>
              <a:ext uri="{FF2B5EF4-FFF2-40B4-BE49-F238E27FC236}">
                <a16:creationId xmlns="" xmlns:a16="http://schemas.microsoft.com/office/drawing/2014/main" id="{23812F20-ACB6-42EF-9126-56E1DFAAF73A}"/>
              </a:ext>
            </a:extLst>
          </p:cNvPr>
          <p:cNvGraphicFramePr>
            <a:graphicFrameLocks noGrp="1"/>
          </p:cNvGraphicFramePr>
          <p:nvPr>
            <p:extLst/>
          </p:nvPr>
        </p:nvGraphicFramePr>
        <p:xfrm>
          <a:off x="4488348" y="4511616"/>
          <a:ext cx="4297680" cy="1597575"/>
        </p:xfrm>
        <a:graphic>
          <a:graphicData uri="http://schemas.openxmlformats.org/drawingml/2006/table">
            <a:tbl>
              <a:tblPr firstRow="1" bandRow="1">
                <a:tableStyleId>{5C22544A-7EE6-4342-B048-85BDC9FD1C3A}</a:tableStyleId>
              </a:tblPr>
              <a:tblGrid>
                <a:gridCol w="4297680">
                  <a:extLst>
                    <a:ext uri="{9D8B030D-6E8A-4147-A177-3AD203B41FA5}">
                      <a16:colId xmlns="" xmlns:a16="http://schemas.microsoft.com/office/drawing/2014/main" val="3358945631"/>
                    </a:ext>
                  </a:extLst>
                </a:gridCol>
              </a:tblGrid>
              <a:tr h="269519">
                <a:tc>
                  <a:txBody>
                    <a:bodyPr/>
                    <a:lstStyle/>
                    <a:p>
                      <a:pPr marL="0" marR="0" lvl="0" indent="0" algn="l" defTabSz="138166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rPr>
                        <a:t>Next steps</a:t>
                      </a:r>
                    </a:p>
                  </a:txBody>
                  <a:tcPr marL="0" marR="0" marT="80682" marB="80682">
                    <a:lnB w="38100" cap="flat" cmpd="sng" algn="ctr">
                      <a:solidFill>
                        <a:schemeClr val="accent6"/>
                      </a:solidFill>
                      <a:prstDash val="solid"/>
                      <a:round/>
                      <a:headEnd type="none" w="med" len="med"/>
                      <a:tailEnd type="none" w="med" len="med"/>
                    </a:lnB>
                    <a:noFill/>
                  </a:tcPr>
                </a:tc>
                <a:extLst>
                  <a:ext uri="{0D108BD9-81ED-4DB2-BD59-A6C34878D82A}">
                    <a16:rowId xmlns="" xmlns:a16="http://schemas.microsoft.com/office/drawing/2014/main" val="2474770712"/>
                  </a:ext>
                </a:extLst>
              </a:tr>
              <a:tr h="1222851">
                <a:tc>
                  <a:txBody>
                    <a:bodyPr/>
                    <a:lstStyle/>
                    <a:p>
                      <a:pPr marL="182563" indent="-128588">
                        <a:spcAft>
                          <a:spcPts val="600"/>
                        </a:spcAft>
                        <a:buFont typeface="Arial" panose="020B0604020202020204" pitchFamily="34" charset="0"/>
                        <a:buChar char="•"/>
                      </a:pPr>
                      <a:r>
                        <a:rPr lang="en-US" sz="1200" kern="1200" baseline="0" dirty="0">
                          <a:solidFill>
                            <a:schemeClr val="tx1"/>
                          </a:solidFill>
                          <a:latin typeface="+mn-lt"/>
                          <a:ea typeface="+mn-ea"/>
                          <a:cs typeface="+mn-cs"/>
                        </a:rPr>
                        <a:t>Stay abreast of potential law or regulatory changes </a:t>
                      </a:r>
                      <a:endParaRPr lang="en-US" sz="1050" baseline="0" dirty="0">
                        <a:solidFill>
                          <a:schemeClr val="tx1"/>
                        </a:solidFill>
                      </a:endParaRPr>
                    </a:p>
                  </a:txBody>
                  <a:tcPr marL="0" marR="0" marT="80682" marB="80682">
                    <a:lnT w="38100" cap="flat" cmpd="sng" algn="ctr">
                      <a:solidFill>
                        <a:schemeClr val="accent6"/>
                      </a:solidFill>
                      <a:prstDash val="solid"/>
                      <a:round/>
                      <a:headEnd type="none" w="med" len="med"/>
                      <a:tailEnd type="none" w="med" len="med"/>
                    </a:lnT>
                    <a:noFill/>
                  </a:tcPr>
                </a:tc>
                <a:extLst>
                  <a:ext uri="{0D108BD9-81ED-4DB2-BD59-A6C34878D82A}">
                    <a16:rowId xmlns="" xmlns:a16="http://schemas.microsoft.com/office/drawing/2014/main" val="1140628346"/>
                  </a:ext>
                </a:extLst>
              </a:tr>
            </a:tbl>
          </a:graphicData>
        </a:graphic>
      </p:graphicFrame>
      <p:sp>
        <p:nvSpPr>
          <p:cNvPr id="14" name="Freeform: Shape 26">
            <a:extLst>
              <a:ext uri="{FF2B5EF4-FFF2-40B4-BE49-F238E27FC236}">
                <a16:creationId xmlns="" xmlns:a16="http://schemas.microsoft.com/office/drawing/2014/main" id="{8A77041D-F29F-44D9-8703-C9EB34D26CBB}"/>
              </a:ext>
            </a:extLst>
          </p:cNvPr>
          <p:cNvSpPr/>
          <p:nvPr/>
        </p:nvSpPr>
        <p:spPr bwMode="gray">
          <a:xfrm>
            <a:off x="376238" y="1674891"/>
            <a:ext cx="348381" cy="2430384"/>
          </a:xfrm>
          <a:custGeom>
            <a:avLst/>
            <a:gdLst>
              <a:gd name="connsiteX0" fmla="*/ 0 w 343157"/>
              <a:gd name="connsiteY0" fmla="*/ 0 h 2040447"/>
              <a:gd name="connsiteX1" fmla="*/ 0 w 343157"/>
              <a:gd name="connsiteY1" fmla="*/ 1432217 h 2040447"/>
              <a:gd name="connsiteX2" fmla="*/ 343157 w 343157"/>
              <a:gd name="connsiteY2" fmla="*/ 2040447 h 2040447"/>
              <a:gd name="connsiteX0" fmla="*/ 0 w 347267"/>
              <a:gd name="connsiteY0" fmla="*/ 0 h 2079489"/>
              <a:gd name="connsiteX1" fmla="*/ 0 w 347267"/>
              <a:gd name="connsiteY1" fmla="*/ 1432217 h 2079489"/>
              <a:gd name="connsiteX2" fmla="*/ 347267 w 347267"/>
              <a:gd name="connsiteY2" fmla="*/ 2079489 h 2079489"/>
            </a:gdLst>
            <a:ahLst/>
            <a:cxnLst>
              <a:cxn ang="0">
                <a:pos x="connsiteX0" y="connsiteY0"/>
              </a:cxn>
              <a:cxn ang="0">
                <a:pos x="connsiteX1" y="connsiteY1"/>
              </a:cxn>
              <a:cxn ang="0">
                <a:pos x="connsiteX2" y="connsiteY2"/>
              </a:cxn>
            </a:cxnLst>
            <a:rect l="l" t="t" r="r" b="b"/>
            <a:pathLst>
              <a:path w="347267" h="2079489">
                <a:moveTo>
                  <a:pt x="0" y="0"/>
                </a:moveTo>
                <a:lnTo>
                  <a:pt x="0" y="1432217"/>
                </a:lnTo>
                <a:lnTo>
                  <a:pt x="347267" y="2079489"/>
                </a:lnTo>
              </a:path>
            </a:pathLst>
          </a:custGeom>
          <a:noFill/>
          <a:ln w="6350" algn="ctr">
            <a:solidFill>
              <a:schemeClr val="accent5"/>
            </a:solidFill>
            <a:miter lim="800000"/>
            <a:headEnd/>
            <a:tailEnd/>
          </a:ln>
        </p:spPr>
        <p:txBody>
          <a:bodyPr rtlCol="0" anchor="ctr"/>
          <a:lstStyle/>
          <a:p>
            <a:pPr algn="ctr"/>
            <a:endParaRPr lang="en-US" dirty="0"/>
          </a:p>
        </p:txBody>
      </p:sp>
      <p:sp>
        <p:nvSpPr>
          <p:cNvPr id="15" name="Freeform: Shape 26">
            <a:extLst>
              <a:ext uri="{FF2B5EF4-FFF2-40B4-BE49-F238E27FC236}">
                <a16:creationId xmlns="" xmlns:a16="http://schemas.microsoft.com/office/drawing/2014/main" id="{8A77041D-F29F-44D9-8703-C9EB34D26CBB}"/>
              </a:ext>
            </a:extLst>
          </p:cNvPr>
          <p:cNvSpPr/>
          <p:nvPr/>
        </p:nvSpPr>
        <p:spPr bwMode="gray">
          <a:xfrm flipH="1">
            <a:off x="2457450" y="1675409"/>
            <a:ext cx="2038704" cy="3249015"/>
          </a:xfrm>
          <a:custGeom>
            <a:avLst/>
            <a:gdLst>
              <a:gd name="connsiteX0" fmla="*/ 0 w 343157"/>
              <a:gd name="connsiteY0" fmla="*/ 0 h 2040447"/>
              <a:gd name="connsiteX1" fmla="*/ 0 w 343157"/>
              <a:gd name="connsiteY1" fmla="*/ 1432217 h 2040447"/>
              <a:gd name="connsiteX2" fmla="*/ 343157 w 343157"/>
              <a:gd name="connsiteY2" fmla="*/ 2040447 h 2040447"/>
              <a:gd name="connsiteX0" fmla="*/ 0 w 347267"/>
              <a:gd name="connsiteY0" fmla="*/ 0 h 2079489"/>
              <a:gd name="connsiteX1" fmla="*/ 0 w 347267"/>
              <a:gd name="connsiteY1" fmla="*/ 1432217 h 2079489"/>
              <a:gd name="connsiteX2" fmla="*/ 347267 w 347267"/>
              <a:gd name="connsiteY2" fmla="*/ 2079489 h 2079489"/>
            </a:gdLst>
            <a:ahLst/>
            <a:cxnLst>
              <a:cxn ang="0">
                <a:pos x="connsiteX0" y="connsiteY0"/>
              </a:cxn>
              <a:cxn ang="0">
                <a:pos x="connsiteX1" y="connsiteY1"/>
              </a:cxn>
              <a:cxn ang="0">
                <a:pos x="connsiteX2" y="connsiteY2"/>
              </a:cxn>
            </a:cxnLst>
            <a:rect l="l" t="t" r="r" b="b"/>
            <a:pathLst>
              <a:path w="347267" h="2079489">
                <a:moveTo>
                  <a:pt x="0" y="0"/>
                </a:moveTo>
                <a:lnTo>
                  <a:pt x="0" y="1432217"/>
                </a:lnTo>
                <a:lnTo>
                  <a:pt x="347267" y="2079489"/>
                </a:lnTo>
              </a:path>
            </a:pathLst>
          </a:custGeom>
          <a:noFill/>
          <a:ln w="6350" algn="ctr">
            <a:solidFill>
              <a:schemeClr val="accent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6115979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77200" cy="569400"/>
          </a:xfrm>
        </p:spPr>
        <p:txBody>
          <a:bodyPr>
            <a:normAutofit fontScale="90000"/>
          </a:bodyPr>
          <a:lstStyle/>
          <a:p>
            <a:r>
              <a:rPr lang="en-US" dirty="0"/>
              <a:t>Example with Itemized Deductions </a:t>
            </a:r>
          </a:p>
        </p:txBody>
      </p:sp>
      <p:sp>
        <p:nvSpPr>
          <p:cNvPr id="4" name="TextBox 3"/>
          <p:cNvSpPr txBox="1"/>
          <p:nvPr/>
        </p:nvSpPr>
        <p:spPr>
          <a:xfrm>
            <a:off x="504201" y="1657884"/>
            <a:ext cx="1777525" cy="965675"/>
          </a:xfrm>
          <a:prstGeom prst="rect">
            <a:avLst/>
          </a:prstGeom>
          <a:noFill/>
        </p:spPr>
        <p:txBody>
          <a:bodyPr wrap="square" lIns="54610" tIns="54610" rIns="54610" bIns="54610" rtlCol="0">
            <a:noAutofit/>
          </a:bodyPr>
          <a:lstStyle/>
          <a:p>
            <a:pPr>
              <a:spcAft>
                <a:spcPts val="600"/>
              </a:spcAft>
            </a:pPr>
            <a:r>
              <a:rPr lang="en-US" sz="1500" dirty="0"/>
              <a:t>Married couple filing jointly with 2 children</a:t>
            </a:r>
          </a:p>
        </p:txBody>
      </p:sp>
      <p:graphicFrame>
        <p:nvGraphicFramePr>
          <p:cNvPr id="5" name="Table 4"/>
          <p:cNvGraphicFramePr>
            <a:graphicFrameLocks noGrp="1"/>
          </p:cNvGraphicFramePr>
          <p:nvPr>
            <p:extLst>
              <p:ext uri="{D42A27DB-BD31-4B8C-83A1-F6EECF244321}">
                <p14:modId xmlns:p14="http://schemas.microsoft.com/office/powerpoint/2010/main" val="1316270371"/>
              </p:ext>
            </p:extLst>
          </p:nvPr>
        </p:nvGraphicFramePr>
        <p:xfrm>
          <a:off x="2579077" y="950400"/>
          <a:ext cx="3892061" cy="5262352"/>
        </p:xfrm>
        <a:graphic>
          <a:graphicData uri="http://schemas.openxmlformats.org/drawingml/2006/table">
            <a:tbl>
              <a:tblPr/>
              <a:tblGrid>
                <a:gridCol w="2078285">
                  <a:extLst>
                    <a:ext uri="{9D8B030D-6E8A-4147-A177-3AD203B41FA5}">
                      <a16:colId xmlns="" xmlns:a16="http://schemas.microsoft.com/office/drawing/2014/main" val="20000"/>
                    </a:ext>
                  </a:extLst>
                </a:gridCol>
                <a:gridCol w="906888">
                  <a:extLst>
                    <a:ext uri="{9D8B030D-6E8A-4147-A177-3AD203B41FA5}">
                      <a16:colId xmlns="" xmlns:a16="http://schemas.microsoft.com/office/drawing/2014/main" val="20001"/>
                    </a:ext>
                  </a:extLst>
                </a:gridCol>
                <a:gridCol w="906888">
                  <a:extLst>
                    <a:ext uri="{9D8B030D-6E8A-4147-A177-3AD203B41FA5}">
                      <a16:colId xmlns="" xmlns:a16="http://schemas.microsoft.com/office/drawing/2014/main" val="20002"/>
                    </a:ext>
                  </a:extLst>
                </a:gridCol>
              </a:tblGrid>
              <a:tr h="150202">
                <a:tc>
                  <a:txBody>
                    <a:bodyPr/>
                    <a:lstStyle/>
                    <a:p>
                      <a:pPr algn="l" fontAlgn="b"/>
                      <a:endParaRPr lang="en-US" sz="1800" b="0" i="0" u="none" strike="noStrike" dirty="0">
                        <a:solidFill>
                          <a:srgbClr val="000000"/>
                        </a:solidFill>
                        <a:effectLst/>
                        <a:latin typeface="Arial" panose="020B0604020202020204" pitchFamily="34" charset="0"/>
                      </a:endParaRPr>
                    </a:p>
                  </a:txBody>
                  <a:tcPr marL="4789" marR="4789" marT="4789" marB="0" anchor="b">
                    <a:lnL>
                      <a:noFill/>
                    </a:lnL>
                    <a:lnR>
                      <a:noFill/>
                    </a:lnR>
                    <a:lnT>
                      <a:noFill/>
                    </a:lnT>
                    <a:lnB>
                      <a:noFill/>
                    </a:lnB>
                  </a:tcPr>
                </a:tc>
                <a:tc>
                  <a:txBody>
                    <a:bodyPr/>
                    <a:lstStyle/>
                    <a:p>
                      <a:pPr algn="ctr" rtl="0" fontAlgn="b"/>
                      <a:r>
                        <a:rPr lang="en-US" sz="1050" b="1" i="0" u="none" strike="noStrike" dirty="0">
                          <a:solidFill>
                            <a:srgbClr val="000000"/>
                          </a:solidFill>
                          <a:effectLst/>
                          <a:latin typeface="Arial" panose="020B0604020202020204" pitchFamily="34" charset="0"/>
                        </a:rPr>
                        <a:t>2017</a:t>
                      </a:r>
                    </a:p>
                  </a:txBody>
                  <a:tcPr marL="4789" marR="4789" marT="4789" marB="0" anchor="b">
                    <a:lnL>
                      <a:noFill/>
                    </a:lnL>
                    <a:lnR>
                      <a:noFill/>
                    </a:lnR>
                    <a:lnT>
                      <a:noFill/>
                    </a:lnT>
                    <a:lnB>
                      <a:noFill/>
                    </a:lnB>
                  </a:tcPr>
                </a:tc>
                <a:tc>
                  <a:txBody>
                    <a:bodyPr/>
                    <a:lstStyle/>
                    <a:p>
                      <a:pPr algn="r" rtl="0" fontAlgn="b"/>
                      <a:r>
                        <a:rPr lang="en-US" sz="1050" b="1" i="0" u="none" strike="noStrike" dirty="0">
                          <a:solidFill>
                            <a:srgbClr val="000000"/>
                          </a:solidFill>
                          <a:effectLst/>
                          <a:latin typeface="Arial" panose="020B0604020202020204" pitchFamily="34" charset="0"/>
                        </a:rPr>
                        <a:t>TCJA</a:t>
                      </a:r>
                    </a:p>
                  </a:txBody>
                  <a:tcPr marL="4789" marR="4789" marT="4789" marB="0" anchor="b">
                    <a:lnL>
                      <a:noFill/>
                    </a:lnL>
                    <a:lnR>
                      <a:noFill/>
                    </a:lnR>
                    <a:lnT>
                      <a:noFill/>
                    </a:lnT>
                    <a:lnB>
                      <a:noFill/>
                    </a:lnB>
                  </a:tcPr>
                </a:tc>
                <a:extLst>
                  <a:ext uri="{0D108BD9-81ED-4DB2-BD59-A6C34878D82A}">
                    <a16:rowId xmlns="" xmlns:a16="http://schemas.microsoft.com/office/drawing/2014/main" val="10000"/>
                  </a:ext>
                </a:extLst>
              </a:tr>
              <a:tr h="0">
                <a:tc>
                  <a:txBody>
                    <a:bodyPr/>
                    <a:lstStyle/>
                    <a:p>
                      <a:pPr algn="l" rtl="0" fontAlgn="b"/>
                      <a:r>
                        <a:rPr lang="en-US" sz="1050" b="0" i="0" u="none" strike="noStrike" dirty="0">
                          <a:solidFill>
                            <a:srgbClr val="000000"/>
                          </a:solidFill>
                          <a:effectLst/>
                          <a:latin typeface="Arial" panose="020B0604020202020204" pitchFamily="34" charset="0"/>
                        </a:rPr>
                        <a:t>Compensation</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145,000</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145,000</a:t>
                      </a:r>
                    </a:p>
                  </a:txBody>
                  <a:tcPr marL="4789" marR="4789" marT="4789" marB="0" anchor="b">
                    <a:lnL>
                      <a:noFill/>
                    </a:lnL>
                    <a:lnR>
                      <a:noFill/>
                    </a:lnR>
                    <a:lnT>
                      <a:noFill/>
                    </a:lnT>
                    <a:lnB>
                      <a:noFill/>
                    </a:lnB>
                  </a:tcPr>
                </a:tc>
                <a:extLst>
                  <a:ext uri="{0D108BD9-81ED-4DB2-BD59-A6C34878D82A}">
                    <a16:rowId xmlns="" xmlns:a16="http://schemas.microsoft.com/office/drawing/2014/main" val="10001"/>
                  </a:ext>
                </a:extLst>
              </a:tr>
              <a:tr h="101938">
                <a:tc>
                  <a:txBody>
                    <a:bodyPr/>
                    <a:lstStyle/>
                    <a:p>
                      <a:pPr algn="l" rtl="0" fontAlgn="b"/>
                      <a:r>
                        <a:rPr lang="en-US" sz="1050" b="0" i="0" u="none" strike="noStrike" dirty="0">
                          <a:solidFill>
                            <a:srgbClr val="000000"/>
                          </a:solidFill>
                          <a:effectLst/>
                          <a:latin typeface="Arial" panose="020B0604020202020204" pitchFamily="34" charset="0"/>
                        </a:rPr>
                        <a:t>LTCG/Qualified Dividends</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2,000</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2,000</a:t>
                      </a:r>
                    </a:p>
                  </a:txBody>
                  <a:tcPr marL="4789" marR="4789" marT="4789" marB="0" anchor="b">
                    <a:lnL>
                      <a:noFill/>
                    </a:lnL>
                    <a:lnR>
                      <a:noFill/>
                    </a:lnR>
                    <a:lnT>
                      <a:noFill/>
                    </a:lnT>
                    <a:lnB>
                      <a:noFill/>
                    </a:lnB>
                  </a:tcPr>
                </a:tc>
                <a:extLst>
                  <a:ext uri="{0D108BD9-81ED-4DB2-BD59-A6C34878D82A}">
                    <a16:rowId xmlns="" xmlns:a16="http://schemas.microsoft.com/office/drawing/2014/main" val="10002"/>
                  </a:ext>
                </a:extLst>
              </a:tr>
              <a:tr h="48850">
                <a:tc>
                  <a:txBody>
                    <a:bodyPr/>
                    <a:lstStyle/>
                    <a:p>
                      <a:pPr algn="l" rtl="0" fontAlgn="b"/>
                      <a:r>
                        <a:rPr lang="en-US" sz="1050" b="0" i="0" u="none" strike="noStrike" dirty="0">
                          <a:solidFill>
                            <a:srgbClr val="000000"/>
                          </a:solidFill>
                          <a:effectLst/>
                          <a:latin typeface="Arial" panose="020B0604020202020204" pitchFamily="34" charset="0"/>
                        </a:rPr>
                        <a:t>Moving Expense Deduction</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0</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NA</a:t>
                      </a:r>
                    </a:p>
                  </a:txBody>
                  <a:tcPr marL="4789" marR="4789" marT="4789" marB="0" anchor="b">
                    <a:lnL>
                      <a:noFill/>
                    </a:lnL>
                    <a:lnR>
                      <a:noFill/>
                    </a:lnR>
                    <a:lnT>
                      <a:noFill/>
                    </a:lnT>
                    <a:lnB>
                      <a:noFill/>
                    </a:lnB>
                  </a:tcPr>
                </a:tc>
                <a:extLst>
                  <a:ext uri="{0D108BD9-81ED-4DB2-BD59-A6C34878D82A}">
                    <a16:rowId xmlns="" xmlns:a16="http://schemas.microsoft.com/office/drawing/2014/main" val="10003"/>
                  </a:ext>
                </a:extLst>
              </a:tr>
              <a:tr h="0">
                <a:tc>
                  <a:txBody>
                    <a:bodyPr/>
                    <a:lstStyle/>
                    <a:p>
                      <a:pPr algn="l" rtl="0" fontAlgn="b"/>
                      <a:r>
                        <a:rPr lang="en-US" sz="1050" b="0" i="0" u="none" strike="noStrike" dirty="0">
                          <a:solidFill>
                            <a:srgbClr val="000000"/>
                          </a:solidFill>
                          <a:effectLst/>
                          <a:latin typeface="Arial" panose="020B0604020202020204" pitchFamily="34" charset="0"/>
                        </a:rPr>
                        <a:t>Student Loan Interest Dedn</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-1,080</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dirty="0">
                          <a:solidFill>
                            <a:srgbClr val="000000"/>
                          </a:solidFill>
                          <a:effectLst/>
                          <a:latin typeface="Arial" panose="020B0604020202020204" pitchFamily="34" charset="0"/>
                        </a:rPr>
                        <a:t>-1,080</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19895">
                <a:tc>
                  <a:txBody>
                    <a:bodyPr/>
                    <a:lstStyle/>
                    <a:p>
                      <a:pPr algn="l" rtl="0" fontAlgn="b"/>
                      <a:r>
                        <a:rPr lang="en-US" sz="1050" b="0" i="0" u="none" strike="noStrike" dirty="0">
                          <a:solidFill>
                            <a:srgbClr val="000000"/>
                          </a:solidFill>
                          <a:effectLst/>
                          <a:latin typeface="Arial" panose="020B0604020202020204" pitchFamily="34" charset="0"/>
                        </a:rPr>
                        <a:t>AGI</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145,920</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dirty="0">
                          <a:solidFill>
                            <a:srgbClr val="000000"/>
                          </a:solidFill>
                          <a:effectLst/>
                          <a:latin typeface="Arial" panose="020B0604020202020204" pitchFamily="34" charset="0"/>
                        </a:rPr>
                        <a:t>145,920</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29674">
                <a:tc>
                  <a:txBody>
                    <a:bodyPr/>
                    <a:lstStyle/>
                    <a:p>
                      <a:pPr algn="l" fontAlgn="b"/>
                      <a:endParaRPr lang="en-US" sz="1800" b="0" i="0" u="none" strike="noStrike" dirty="0">
                        <a:solidFill>
                          <a:srgbClr val="000000"/>
                        </a:solidFill>
                        <a:effectLst/>
                        <a:latin typeface="Arial" panose="020B0604020202020204" pitchFamily="34" charset="0"/>
                      </a:endParaRPr>
                    </a:p>
                  </a:txBody>
                  <a:tcPr marL="4789" marR="4789" marT="4789"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rPr>
                        <a:t> </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Arial" panose="020B0604020202020204" pitchFamily="34" charset="0"/>
                        </a:rPr>
                        <a:t> </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6"/>
                  </a:ext>
                </a:extLst>
              </a:tr>
              <a:tr h="86199">
                <a:tc>
                  <a:txBody>
                    <a:bodyPr/>
                    <a:lstStyle/>
                    <a:p>
                      <a:pPr algn="l" rtl="0" fontAlgn="b"/>
                      <a:r>
                        <a:rPr lang="en-US" sz="1050" b="0" i="0" u="none" strike="noStrike" dirty="0">
                          <a:solidFill>
                            <a:srgbClr val="000000"/>
                          </a:solidFill>
                          <a:effectLst/>
                          <a:latin typeface="Arial" panose="020B0604020202020204" pitchFamily="34" charset="0"/>
                        </a:rPr>
                        <a:t>State/Local Income Tax</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13,000</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NA</a:t>
                      </a:r>
                    </a:p>
                  </a:txBody>
                  <a:tcPr marL="4789" marR="4789" marT="4789" marB="0" anchor="b">
                    <a:lnL>
                      <a:noFill/>
                    </a:lnL>
                    <a:lnR>
                      <a:noFill/>
                    </a:lnR>
                    <a:lnT>
                      <a:noFill/>
                    </a:lnT>
                    <a:lnB>
                      <a:noFill/>
                    </a:lnB>
                  </a:tcPr>
                </a:tc>
                <a:extLst>
                  <a:ext uri="{0D108BD9-81ED-4DB2-BD59-A6C34878D82A}">
                    <a16:rowId xmlns="" xmlns:a16="http://schemas.microsoft.com/office/drawing/2014/main" val="10007"/>
                  </a:ext>
                </a:extLst>
              </a:tr>
              <a:tr h="119895">
                <a:tc>
                  <a:txBody>
                    <a:bodyPr/>
                    <a:lstStyle/>
                    <a:p>
                      <a:pPr algn="l" rtl="0" fontAlgn="b"/>
                      <a:r>
                        <a:rPr lang="en-US" sz="1050" b="0" i="0" u="none" strike="noStrike" dirty="0">
                          <a:solidFill>
                            <a:srgbClr val="000000"/>
                          </a:solidFill>
                          <a:effectLst/>
                          <a:latin typeface="Arial" panose="020B0604020202020204" pitchFamily="34" charset="0"/>
                        </a:rPr>
                        <a:t>Property Tax</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12,000</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10,000</a:t>
                      </a:r>
                    </a:p>
                  </a:txBody>
                  <a:tcPr marL="4789" marR="4789" marT="4789" marB="0" anchor="b">
                    <a:lnL>
                      <a:noFill/>
                    </a:lnL>
                    <a:lnR>
                      <a:noFill/>
                    </a:lnR>
                    <a:lnT>
                      <a:noFill/>
                    </a:lnT>
                    <a:lnB>
                      <a:noFill/>
                    </a:lnB>
                  </a:tcPr>
                </a:tc>
                <a:extLst>
                  <a:ext uri="{0D108BD9-81ED-4DB2-BD59-A6C34878D82A}">
                    <a16:rowId xmlns="" xmlns:a16="http://schemas.microsoft.com/office/drawing/2014/main" val="10008"/>
                  </a:ext>
                </a:extLst>
              </a:tr>
              <a:tr h="119895">
                <a:tc>
                  <a:txBody>
                    <a:bodyPr/>
                    <a:lstStyle/>
                    <a:p>
                      <a:pPr algn="l" rtl="0" fontAlgn="b"/>
                      <a:r>
                        <a:rPr lang="en-US" sz="1050" b="0" i="0" u="none" strike="noStrike" dirty="0">
                          <a:solidFill>
                            <a:srgbClr val="000000"/>
                          </a:solidFill>
                          <a:effectLst/>
                          <a:latin typeface="Arial" panose="020B0604020202020204" pitchFamily="34" charset="0"/>
                        </a:rPr>
                        <a:t>Mortgage Interest</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15,000</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15,000</a:t>
                      </a:r>
                    </a:p>
                  </a:txBody>
                  <a:tcPr marL="4789" marR="4789" marT="4789" marB="0" anchor="b">
                    <a:lnL>
                      <a:noFill/>
                    </a:lnL>
                    <a:lnR>
                      <a:noFill/>
                    </a:lnR>
                    <a:lnT>
                      <a:noFill/>
                    </a:lnT>
                    <a:lnB>
                      <a:noFill/>
                    </a:lnB>
                  </a:tcPr>
                </a:tc>
                <a:extLst>
                  <a:ext uri="{0D108BD9-81ED-4DB2-BD59-A6C34878D82A}">
                    <a16:rowId xmlns="" xmlns:a16="http://schemas.microsoft.com/office/drawing/2014/main" val="10009"/>
                  </a:ext>
                </a:extLst>
              </a:tr>
              <a:tr h="52841">
                <a:tc>
                  <a:txBody>
                    <a:bodyPr/>
                    <a:lstStyle/>
                    <a:p>
                      <a:pPr algn="l" rtl="0" fontAlgn="b"/>
                      <a:r>
                        <a:rPr lang="en-US" sz="1050" b="0" i="0" u="none" strike="noStrike" dirty="0">
                          <a:solidFill>
                            <a:srgbClr val="000000"/>
                          </a:solidFill>
                          <a:effectLst/>
                          <a:latin typeface="Arial" panose="020B0604020202020204" pitchFamily="34" charset="0"/>
                        </a:rPr>
                        <a:t>Differences (e.g. HE int.)</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NA</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-1,000</a:t>
                      </a:r>
                    </a:p>
                  </a:txBody>
                  <a:tcPr marL="4789" marR="4789" marT="4789" marB="0" anchor="b">
                    <a:lnL>
                      <a:noFill/>
                    </a:lnL>
                    <a:lnR>
                      <a:noFill/>
                    </a:lnR>
                    <a:lnT>
                      <a:noFill/>
                    </a:lnT>
                    <a:lnB>
                      <a:noFill/>
                    </a:lnB>
                  </a:tcPr>
                </a:tc>
                <a:extLst>
                  <a:ext uri="{0D108BD9-81ED-4DB2-BD59-A6C34878D82A}">
                    <a16:rowId xmlns="" xmlns:a16="http://schemas.microsoft.com/office/drawing/2014/main" val="10010"/>
                  </a:ext>
                </a:extLst>
              </a:tr>
              <a:tr h="119895">
                <a:tc>
                  <a:txBody>
                    <a:bodyPr/>
                    <a:lstStyle/>
                    <a:p>
                      <a:pPr algn="l" rtl="0" fontAlgn="b"/>
                      <a:r>
                        <a:rPr lang="en-US" sz="1050" b="0" i="0" u="none" strike="noStrike" dirty="0">
                          <a:solidFill>
                            <a:srgbClr val="000000"/>
                          </a:solidFill>
                          <a:effectLst/>
                          <a:latin typeface="Arial" panose="020B0604020202020204" pitchFamily="34" charset="0"/>
                        </a:rPr>
                        <a:t>Contributions</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2,500</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2,500</a:t>
                      </a:r>
                    </a:p>
                  </a:txBody>
                  <a:tcPr marL="4789" marR="4789" marT="4789" marB="0" anchor="b">
                    <a:lnL>
                      <a:noFill/>
                    </a:lnL>
                    <a:lnR>
                      <a:noFill/>
                    </a:lnR>
                    <a:lnT>
                      <a:noFill/>
                    </a:lnT>
                    <a:lnB>
                      <a:noFill/>
                    </a:lnB>
                  </a:tcPr>
                </a:tc>
                <a:extLst>
                  <a:ext uri="{0D108BD9-81ED-4DB2-BD59-A6C34878D82A}">
                    <a16:rowId xmlns="" xmlns:a16="http://schemas.microsoft.com/office/drawing/2014/main" val="10011"/>
                  </a:ext>
                </a:extLst>
              </a:tr>
              <a:tr h="119895">
                <a:tc>
                  <a:txBody>
                    <a:bodyPr/>
                    <a:lstStyle/>
                    <a:p>
                      <a:pPr algn="l" rtl="0" fontAlgn="b"/>
                      <a:r>
                        <a:rPr lang="en-US" sz="1050" b="0" i="0" u="none" strike="noStrike" dirty="0">
                          <a:solidFill>
                            <a:srgbClr val="000000"/>
                          </a:solidFill>
                          <a:effectLst/>
                          <a:latin typeface="Arial" panose="020B0604020202020204" pitchFamily="34" charset="0"/>
                        </a:rPr>
                        <a:t>Limitation</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0</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dirty="0">
                          <a:solidFill>
                            <a:srgbClr val="000000"/>
                          </a:solidFill>
                          <a:effectLst/>
                          <a:latin typeface="Arial" panose="020B0604020202020204" pitchFamily="34" charset="0"/>
                        </a:rPr>
                        <a:t>NA</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19895">
                <a:tc>
                  <a:txBody>
                    <a:bodyPr/>
                    <a:lstStyle/>
                    <a:p>
                      <a:pPr algn="l" rtl="0" fontAlgn="b"/>
                      <a:r>
                        <a:rPr lang="en-US" sz="1050" b="0" i="0" u="none" strike="noStrike" dirty="0">
                          <a:solidFill>
                            <a:srgbClr val="000000"/>
                          </a:solidFill>
                          <a:effectLst/>
                          <a:latin typeface="Arial" panose="020B0604020202020204" pitchFamily="34" charset="0"/>
                        </a:rPr>
                        <a:t>Itemized Deductions</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42,500</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26,500</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3"/>
                  </a:ext>
                </a:extLst>
              </a:tr>
              <a:tr h="119895">
                <a:tc>
                  <a:txBody>
                    <a:bodyPr/>
                    <a:lstStyle/>
                    <a:p>
                      <a:pPr algn="l" rtl="0" fontAlgn="b"/>
                      <a:r>
                        <a:rPr lang="en-US" sz="1050" b="0" i="0" u="none" strike="noStrike" dirty="0">
                          <a:solidFill>
                            <a:srgbClr val="000000"/>
                          </a:solidFill>
                          <a:effectLst/>
                          <a:latin typeface="Arial" panose="020B0604020202020204" pitchFamily="34" charset="0"/>
                        </a:rPr>
                        <a:t>Standard Deduction</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12,700</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dirty="0">
                          <a:solidFill>
                            <a:srgbClr val="000000"/>
                          </a:solidFill>
                          <a:effectLst/>
                          <a:latin typeface="Arial" panose="020B0604020202020204" pitchFamily="34" charset="0"/>
                        </a:rPr>
                        <a:t>24,000</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19895">
                <a:tc>
                  <a:txBody>
                    <a:bodyPr/>
                    <a:lstStyle/>
                    <a:p>
                      <a:pPr algn="l" rtl="0" fontAlgn="b"/>
                      <a:r>
                        <a:rPr lang="en-US" sz="1050" b="0" i="0" u="none" strike="noStrike" dirty="0">
                          <a:solidFill>
                            <a:srgbClr val="000000"/>
                          </a:solidFill>
                          <a:effectLst/>
                          <a:latin typeface="Arial" panose="020B0604020202020204" pitchFamily="34" charset="0"/>
                        </a:rPr>
                        <a:t>Allowable Deductions</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42,500</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dirty="0">
                          <a:solidFill>
                            <a:srgbClr val="000000"/>
                          </a:solidFill>
                          <a:effectLst/>
                          <a:latin typeface="Arial" panose="020B0604020202020204" pitchFamily="34" charset="0"/>
                        </a:rPr>
                        <a:t>26,500</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0">
                <a:tc>
                  <a:txBody>
                    <a:bodyPr/>
                    <a:lstStyle/>
                    <a:p>
                      <a:pPr algn="l" fontAlgn="b"/>
                      <a:endParaRPr lang="en-US" sz="1800" b="0" i="0" u="none" strike="noStrike" dirty="0">
                        <a:solidFill>
                          <a:srgbClr val="000000"/>
                        </a:solidFill>
                        <a:effectLst/>
                        <a:latin typeface="Arial" panose="020B0604020202020204" pitchFamily="34" charset="0"/>
                      </a:endParaRPr>
                    </a:p>
                  </a:txBody>
                  <a:tcPr marL="4789" marR="4789" marT="4789"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rPr>
                        <a:t> </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Arial" panose="020B0604020202020204" pitchFamily="34" charset="0"/>
                        </a:rPr>
                        <a:t> </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6"/>
                  </a:ext>
                </a:extLst>
              </a:tr>
              <a:tr h="0">
                <a:tc>
                  <a:txBody>
                    <a:bodyPr/>
                    <a:lstStyle/>
                    <a:p>
                      <a:pPr algn="l" rtl="0" fontAlgn="b"/>
                      <a:r>
                        <a:rPr lang="en-US" sz="1050" b="0" i="0" u="none" strike="noStrike" dirty="0">
                          <a:solidFill>
                            <a:srgbClr val="000000"/>
                          </a:solidFill>
                          <a:effectLst/>
                          <a:latin typeface="Arial" panose="020B0604020202020204" pitchFamily="34" charset="0"/>
                        </a:rPr>
                        <a:t>Exemptions</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16,200</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NA</a:t>
                      </a:r>
                    </a:p>
                  </a:txBody>
                  <a:tcPr marL="4789" marR="4789" marT="4789" marB="0" anchor="b">
                    <a:lnL>
                      <a:noFill/>
                    </a:lnL>
                    <a:lnR>
                      <a:noFill/>
                    </a:lnR>
                    <a:lnT>
                      <a:noFill/>
                    </a:lnT>
                    <a:lnB>
                      <a:noFill/>
                    </a:lnB>
                  </a:tcPr>
                </a:tc>
                <a:extLst>
                  <a:ext uri="{0D108BD9-81ED-4DB2-BD59-A6C34878D82A}">
                    <a16:rowId xmlns="" xmlns:a16="http://schemas.microsoft.com/office/drawing/2014/main" val="10017"/>
                  </a:ext>
                </a:extLst>
              </a:tr>
              <a:tr h="76895">
                <a:tc>
                  <a:txBody>
                    <a:bodyPr/>
                    <a:lstStyle/>
                    <a:p>
                      <a:pPr algn="l" rtl="0" fontAlgn="b"/>
                      <a:r>
                        <a:rPr lang="en-US" sz="1050" b="0" i="0" u="none" strike="noStrike" dirty="0">
                          <a:solidFill>
                            <a:srgbClr val="000000"/>
                          </a:solidFill>
                          <a:effectLst/>
                          <a:latin typeface="Arial" panose="020B0604020202020204" pitchFamily="34" charset="0"/>
                        </a:rPr>
                        <a:t>Limitation</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0</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dirty="0">
                        <a:solidFill>
                          <a:srgbClr val="000000"/>
                        </a:solidFill>
                        <a:effectLst/>
                        <a:latin typeface="Arial" panose="020B0604020202020204" pitchFamily="34" charset="0"/>
                      </a:endParaRPr>
                    </a:p>
                  </a:txBody>
                  <a:tcPr marL="4789" marR="4789" marT="4789" marB="0" anchor="b">
                    <a:lnL>
                      <a:noFill/>
                    </a:lnL>
                    <a:lnR>
                      <a:noFill/>
                    </a:lnR>
                    <a:lnT>
                      <a:noFill/>
                    </a:lnT>
                    <a:lnB>
                      <a:noFill/>
                    </a:lnB>
                  </a:tcPr>
                </a:tc>
                <a:extLst>
                  <a:ext uri="{0D108BD9-81ED-4DB2-BD59-A6C34878D82A}">
                    <a16:rowId xmlns="" xmlns:a16="http://schemas.microsoft.com/office/drawing/2014/main" val="10018"/>
                  </a:ext>
                </a:extLst>
              </a:tr>
              <a:tr h="92036">
                <a:tc>
                  <a:txBody>
                    <a:bodyPr/>
                    <a:lstStyle/>
                    <a:p>
                      <a:pPr algn="l" rtl="0" fontAlgn="b"/>
                      <a:r>
                        <a:rPr lang="en-US" sz="1050" b="0" i="0" u="none" strike="noStrike" dirty="0">
                          <a:solidFill>
                            <a:srgbClr val="000000"/>
                          </a:solidFill>
                          <a:effectLst/>
                          <a:latin typeface="Arial" panose="020B0604020202020204" pitchFamily="34" charset="0"/>
                        </a:rPr>
                        <a:t>Allowable Exemptions</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16,200</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dirty="0">
                        <a:solidFill>
                          <a:srgbClr val="000000"/>
                        </a:solidFill>
                        <a:effectLst/>
                        <a:latin typeface="Arial" panose="020B0604020202020204" pitchFamily="34" charset="0"/>
                      </a:endParaRPr>
                    </a:p>
                  </a:txBody>
                  <a:tcPr marL="4789" marR="4789" marT="4789" marB="0" anchor="b">
                    <a:lnL>
                      <a:noFill/>
                    </a:lnL>
                    <a:lnR>
                      <a:noFill/>
                    </a:lnR>
                    <a:lnT>
                      <a:noFill/>
                    </a:lnT>
                    <a:lnB>
                      <a:noFill/>
                    </a:lnB>
                  </a:tcPr>
                </a:tc>
                <a:extLst>
                  <a:ext uri="{0D108BD9-81ED-4DB2-BD59-A6C34878D82A}">
                    <a16:rowId xmlns="" xmlns:a16="http://schemas.microsoft.com/office/drawing/2014/main" val="10019"/>
                  </a:ext>
                </a:extLst>
              </a:tr>
              <a:tr h="119895">
                <a:tc>
                  <a:txBody>
                    <a:bodyPr/>
                    <a:lstStyle/>
                    <a:p>
                      <a:pPr algn="l" rtl="0" fontAlgn="b"/>
                      <a:r>
                        <a:rPr lang="en-US" sz="1050" b="0" i="0" u="none" strike="noStrike" dirty="0">
                          <a:solidFill>
                            <a:srgbClr val="000000"/>
                          </a:solidFill>
                          <a:effectLst/>
                          <a:latin typeface="Arial" panose="020B0604020202020204" pitchFamily="34" charset="0"/>
                        </a:rPr>
                        <a:t>Taxable Income</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87,220</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dirty="0">
                          <a:solidFill>
                            <a:srgbClr val="000000"/>
                          </a:solidFill>
                          <a:effectLst/>
                          <a:latin typeface="Arial" panose="020B0604020202020204" pitchFamily="34" charset="0"/>
                        </a:rPr>
                        <a:t>119,420</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0">
                <a:tc>
                  <a:txBody>
                    <a:bodyPr/>
                    <a:lstStyle/>
                    <a:p>
                      <a:pPr algn="l" fontAlgn="b"/>
                      <a:endParaRPr lang="en-US" sz="1800" b="0" i="0" u="none" strike="noStrike" dirty="0">
                        <a:solidFill>
                          <a:srgbClr val="000000"/>
                        </a:solidFill>
                        <a:effectLst/>
                        <a:latin typeface="Arial" panose="020B0604020202020204" pitchFamily="34" charset="0"/>
                      </a:endParaRPr>
                    </a:p>
                  </a:txBody>
                  <a:tcPr marL="4789" marR="4789" marT="4789"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rPr>
                        <a:t> </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Arial" panose="020B0604020202020204" pitchFamily="34" charset="0"/>
                        </a:rPr>
                        <a:t> </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21"/>
                  </a:ext>
                </a:extLst>
              </a:tr>
              <a:tr h="119895">
                <a:tc>
                  <a:txBody>
                    <a:bodyPr/>
                    <a:lstStyle/>
                    <a:p>
                      <a:pPr algn="l" rtl="0" fontAlgn="b"/>
                      <a:r>
                        <a:rPr lang="en-US" sz="1050" b="0" i="0" u="none" strike="noStrike" dirty="0">
                          <a:solidFill>
                            <a:srgbClr val="000000"/>
                          </a:solidFill>
                          <a:effectLst/>
                          <a:latin typeface="Arial" panose="020B0604020202020204" pitchFamily="34" charset="0"/>
                        </a:rPr>
                        <a:t>Income Tax</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13,083</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18,011</a:t>
                      </a:r>
                    </a:p>
                  </a:txBody>
                  <a:tcPr marL="4789" marR="4789" marT="4789" marB="0" anchor="b">
                    <a:lnL>
                      <a:noFill/>
                    </a:lnL>
                    <a:lnR>
                      <a:noFill/>
                    </a:lnR>
                    <a:lnT>
                      <a:noFill/>
                    </a:lnT>
                    <a:lnB>
                      <a:noFill/>
                    </a:lnB>
                  </a:tcPr>
                </a:tc>
                <a:extLst>
                  <a:ext uri="{0D108BD9-81ED-4DB2-BD59-A6C34878D82A}">
                    <a16:rowId xmlns="" xmlns:a16="http://schemas.microsoft.com/office/drawing/2014/main" val="10022"/>
                  </a:ext>
                </a:extLst>
              </a:tr>
              <a:tr h="119895">
                <a:tc>
                  <a:txBody>
                    <a:bodyPr/>
                    <a:lstStyle/>
                    <a:p>
                      <a:pPr algn="l" rtl="0" fontAlgn="b"/>
                      <a:r>
                        <a:rPr lang="en-US" sz="1050" b="0" i="0" u="none" strike="noStrike" dirty="0">
                          <a:solidFill>
                            <a:srgbClr val="000000"/>
                          </a:solidFill>
                          <a:effectLst/>
                          <a:latin typeface="Arial" panose="020B0604020202020204" pitchFamily="34" charset="0"/>
                        </a:rPr>
                        <a:t>Personal Credits</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-200</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-4,000</a:t>
                      </a:r>
                    </a:p>
                  </a:txBody>
                  <a:tcPr marL="4789" marR="4789" marT="4789" marB="0" anchor="b">
                    <a:lnL>
                      <a:noFill/>
                    </a:lnL>
                    <a:lnR>
                      <a:noFill/>
                    </a:lnR>
                    <a:lnT>
                      <a:noFill/>
                    </a:lnT>
                    <a:lnB>
                      <a:noFill/>
                    </a:lnB>
                  </a:tcPr>
                </a:tc>
                <a:extLst>
                  <a:ext uri="{0D108BD9-81ED-4DB2-BD59-A6C34878D82A}">
                    <a16:rowId xmlns="" xmlns:a16="http://schemas.microsoft.com/office/drawing/2014/main" val="10023"/>
                  </a:ext>
                </a:extLst>
              </a:tr>
              <a:tr h="0">
                <a:tc>
                  <a:txBody>
                    <a:bodyPr/>
                    <a:lstStyle/>
                    <a:p>
                      <a:pPr algn="l" rtl="0" fontAlgn="b"/>
                      <a:endParaRPr lang="en-US" sz="800" b="0" i="0" u="none" strike="noStrike" dirty="0">
                        <a:solidFill>
                          <a:srgbClr val="000000"/>
                        </a:solidFill>
                        <a:effectLst/>
                        <a:latin typeface="Arial" panose="020B0604020202020204" pitchFamily="34" charset="0"/>
                      </a:endParaRPr>
                    </a:p>
                  </a:txBody>
                  <a:tcPr marL="4789" marR="4789" marT="4789" marB="0" anchor="b">
                    <a:lnL>
                      <a:noFill/>
                    </a:lnL>
                    <a:lnR>
                      <a:noFill/>
                    </a:lnR>
                    <a:lnT>
                      <a:noFill/>
                    </a:lnT>
                    <a:lnB>
                      <a:noFill/>
                    </a:lnB>
                  </a:tcPr>
                </a:tc>
                <a:tc>
                  <a:txBody>
                    <a:bodyPr/>
                    <a:lstStyle/>
                    <a:p>
                      <a:pPr algn="r" rtl="0" fontAlgn="b"/>
                      <a:endParaRPr lang="en-US" sz="800" b="0" i="0" u="none" strike="noStrike" dirty="0">
                        <a:solidFill>
                          <a:srgbClr val="000000"/>
                        </a:solidFill>
                        <a:effectLst/>
                        <a:latin typeface="Arial" panose="020B0604020202020204" pitchFamily="34" charset="0"/>
                      </a:endParaRP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endParaRPr lang="en-US" sz="800" b="0" i="0" u="none" strike="noStrike" dirty="0">
                        <a:solidFill>
                          <a:srgbClr val="000000"/>
                        </a:solidFill>
                        <a:effectLst/>
                        <a:latin typeface="Arial" panose="020B0604020202020204" pitchFamily="34" charset="0"/>
                      </a:endParaRP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4"/>
                  </a:ext>
                </a:extLst>
              </a:tr>
              <a:tr h="119895">
                <a:tc>
                  <a:txBody>
                    <a:bodyPr/>
                    <a:lstStyle/>
                    <a:p>
                      <a:pPr algn="l" rtl="0" fontAlgn="b"/>
                      <a:r>
                        <a:rPr lang="en-US" sz="1050" b="0" i="0" u="none" strike="noStrike" dirty="0">
                          <a:solidFill>
                            <a:srgbClr val="000000"/>
                          </a:solidFill>
                          <a:effectLst/>
                          <a:latin typeface="Arial" panose="020B0604020202020204" pitchFamily="34" charset="0"/>
                        </a:rPr>
                        <a:t>Net Income Tax</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12,883</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14,011</a:t>
                      </a: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25"/>
                  </a:ext>
                </a:extLst>
              </a:tr>
              <a:tr h="119895">
                <a:tc>
                  <a:txBody>
                    <a:bodyPr/>
                    <a:lstStyle/>
                    <a:p>
                      <a:pPr algn="l" rtl="0" fontAlgn="b"/>
                      <a:r>
                        <a:rPr lang="en-US" sz="1050" b="0" i="0" u="none" strike="noStrike" dirty="0">
                          <a:solidFill>
                            <a:srgbClr val="000000"/>
                          </a:solidFill>
                          <a:effectLst/>
                          <a:latin typeface="Arial" panose="020B0604020202020204" pitchFamily="34" charset="0"/>
                        </a:rPr>
                        <a:t>Alt. Min. Tax</a:t>
                      </a:r>
                    </a:p>
                  </a:txBody>
                  <a:tcPr marL="4789" marR="4789" marT="4789" marB="0" anchor="b">
                    <a:lnL>
                      <a:noFill/>
                    </a:lnL>
                    <a:lnR>
                      <a:noFill/>
                    </a:lnR>
                    <a:lnT>
                      <a:noFill/>
                    </a:lnT>
                    <a:lnB>
                      <a:noFill/>
                    </a:lnB>
                  </a:tcPr>
                </a:tc>
                <a:tc>
                  <a:txBody>
                    <a:bodyPr/>
                    <a:lstStyle/>
                    <a:p>
                      <a:pPr algn="r" rtl="0" fontAlgn="b"/>
                      <a:r>
                        <a:rPr lang="en-US" sz="1050" b="0" i="0" u="none" strike="noStrike" dirty="0">
                          <a:solidFill>
                            <a:srgbClr val="000000"/>
                          </a:solidFill>
                          <a:effectLst/>
                          <a:latin typeface="Arial" panose="020B0604020202020204" pitchFamily="34" charset="0"/>
                        </a:rPr>
                        <a:t>0</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dirty="0">
                          <a:solidFill>
                            <a:srgbClr val="000000"/>
                          </a:solidFill>
                          <a:effectLst/>
                          <a:latin typeface="Arial" panose="020B0604020202020204" pitchFamily="34" charset="0"/>
                        </a:rPr>
                        <a:t>0</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6"/>
                  </a:ext>
                </a:extLst>
              </a:tr>
              <a:tr h="124891">
                <a:tc>
                  <a:txBody>
                    <a:bodyPr/>
                    <a:lstStyle/>
                    <a:p>
                      <a:pPr algn="l" rtl="0" fontAlgn="b"/>
                      <a:r>
                        <a:rPr lang="en-US" sz="1050" b="1" i="0" u="none" strike="noStrike" dirty="0">
                          <a:solidFill>
                            <a:srgbClr val="000000"/>
                          </a:solidFill>
                          <a:effectLst/>
                          <a:latin typeface="Arial" panose="020B0604020202020204" pitchFamily="34" charset="0"/>
                        </a:rPr>
                        <a:t>Total Income Tax</a:t>
                      </a:r>
                    </a:p>
                  </a:txBody>
                  <a:tcPr marL="4789" marR="4789" marT="4789" marB="0" anchor="b">
                    <a:lnL>
                      <a:noFill/>
                    </a:lnL>
                    <a:lnR>
                      <a:noFill/>
                    </a:lnR>
                    <a:lnT>
                      <a:noFill/>
                    </a:lnT>
                    <a:lnB>
                      <a:noFill/>
                    </a:lnB>
                  </a:tcPr>
                </a:tc>
                <a:tc>
                  <a:txBody>
                    <a:bodyPr/>
                    <a:lstStyle/>
                    <a:p>
                      <a:pPr algn="r" rtl="0" fontAlgn="b"/>
                      <a:r>
                        <a:rPr lang="en-US" sz="1050" b="1" i="0" u="none" strike="noStrike" dirty="0">
                          <a:solidFill>
                            <a:srgbClr val="000000"/>
                          </a:solidFill>
                          <a:effectLst/>
                          <a:latin typeface="Arial" panose="020B0604020202020204" pitchFamily="34" charset="0"/>
                        </a:rPr>
                        <a:t>12,883</a:t>
                      </a:r>
                    </a:p>
                  </a:txBody>
                  <a:tcPr marL="4789" marR="4789" marT="478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b"/>
                      <a:r>
                        <a:rPr lang="en-US" sz="1050" b="1" i="0" u="none" strike="noStrike" dirty="0">
                          <a:solidFill>
                            <a:srgbClr val="000000"/>
                          </a:solidFill>
                          <a:effectLst/>
                          <a:latin typeface="Arial" panose="020B0604020202020204" pitchFamily="34" charset="0"/>
                        </a:rPr>
                        <a:t>14,011</a:t>
                      </a:r>
                    </a:p>
                  </a:txBody>
                  <a:tcPr marL="4789" marR="4789" marT="478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27"/>
                  </a:ext>
                </a:extLst>
              </a:tr>
            </a:tbl>
          </a:graphicData>
        </a:graphic>
      </p:graphicFrame>
    </p:spTree>
    <p:extLst>
      <p:ext uri="{BB962C8B-B14F-4D97-AF65-F5344CB8AC3E}">
        <p14:creationId xmlns:p14="http://schemas.microsoft.com/office/powerpoint/2010/main" val="3702305983"/>
      </p:ext>
    </p:extLst>
  </p:cSld>
  <p:clrMapOvr>
    <a:masterClrMapping/>
  </p:clrMapOvr>
</p:sld>
</file>

<file path=ppt/theme/theme1.xml><?xml version="1.0" encoding="utf-8"?>
<a:theme xmlns:a="http://schemas.openxmlformats.org/drawingml/2006/main" name="StockLayouts Computer &amp; Information Technology TC998">
  <a:themeElements>
    <a:clrScheme name="BAMM">
      <a:dk1>
        <a:sysClr val="windowText" lastClr="000000"/>
      </a:dk1>
      <a:lt1>
        <a:sysClr val="window" lastClr="FFFFFF"/>
      </a:lt1>
      <a:dk2>
        <a:srgbClr val="3F3F42"/>
      </a:dk2>
      <a:lt2>
        <a:srgbClr val="DEDDDC"/>
      </a:lt2>
      <a:accent1>
        <a:srgbClr val="239FC7"/>
      </a:accent1>
      <a:accent2>
        <a:srgbClr val="A2C767"/>
      </a:accent2>
      <a:accent3>
        <a:srgbClr val="917A96"/>
      </a:accent3>
      <a:accent4>
        <a:srgbClr val="C99121"/>
      </a:accent4>
      <a:accent5>
        <a:srgbClr val="BDC921"/>
      </a:accent5>
      <a:accent6>
        <a:srgbClr val="21ADC9"/>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03CC8-3469-4126-882F-5D68FA53A816}">
  <ds:schemaRef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documentManagement/types"/>
    <ds:schemaRef ds:uri="http://purl.org/dc/dcmitype/"/>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C4D1E340-BAC0-481F-9FB8-9F74C3DB32E9}">
  <ds:schemaRefs>
    <ds:schemaRef ds:uri="http://schemas.microsoft.com/sharepoint/v3/contenttype/forms"/>
  </ds:schemaRefs>
</ds:datastoreItem>
</file>

<file path=customXml/itemProps3.xml><?xml version="1.0" encoding="utf-8"?>
<ds:datastoreItem xmlns:ds="http://schemas.openxmlformats.org/officeDocument/2006/customXml" ds:itemID="{3645B878-C821-4CF6-AD92-5CAA684CE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1569</TotalTime>
  <Words>2714</Words>
  <Application>Microsoft Office PowerPoint</Application>
  <PresentationFormat>On-screen Show (4:3)</PresentationFormat>
  <Paragraphs>615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StockLayouts Computer &amp; Information Technology TC998</vt:lpstr>
      <vt:lpstr>Update on the New Tax Law</vt:lpstr>
      <vt:lpstr>Panelists  </vt:lpstr>
      <vt:lpstr>Impact on individual tax liabilities and company costs – tax rates</vt:lpstr>
      <vt:lpstr>Impact on individual tax liabilities and company costs – personal exemptions and family credits</vt:lpstr>
      <vt:lpstr>Impact on individual tax liabilities and company costs (cont.) – deductions </vt:lpstr>
      <vt:lpstr>Impact on individual tax liabilities and company costs (cont.) – moving expenses</vt:lpstr>
      <vt:lpstr>Impact on business travelers</vt:lpstr>
      <vt:lpstr>Impact on the Affordable Care Act</vt:lpstr>
      <vt:lpstr>Example with Itemized Deductions </vt:lpstr>
      <vt:lpstr>Example with itemized deductions </vt:lpstr>
      <vt:lpstr>Example with no itemized deductions</vt:lpstr>
      <vt:lpstr>Example with reimbursed moving expenses</vt:lpstr>
      <vt:lpstr>Example with unreimbursed moving expenses</vt:lpstr>
      <vt:lpstr>Example with foreign earned income exclusion</vt:lpstr>
      <vt:lpstr>Example with tax equalization</vt:lpstr>
      <vt:lpstr>US tax reform: Individual income tax rates</vt:lpstr>
      <vt:lpstr>US tax reform: Key provisions</vt:lpstr>
      <vt:lpstr>US tax reform: Key provisions (cont.)</vt:lpstr>
      <vt:lpstr>US tax reform: Key provisions (cont.)</vt:lpstr>
      <vt:lpstr>US tax reform: Key provisions (cont.)</vt:lpstr>
      <vt:lpstr>Contact Information</vt:lpstr>
      <vt:lpstr>PowerPoint Presentation</vt:lpstr>
    </vt:vector>
  </TitlesOfParts>
  <Company>StockLayouts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Brian Potts</cp:lastModifiedBy>
  <cp:revision>157</cp:revision>
  <dcterms:created xsi:type="dcterms:W3CDTF">2010-07-09T22:21:36Z</dcterms:created>
  <dcterms:modified xsi:type="dcterms:W3CDTF">2018-02-14T01:35:41Z</dcterms:modified>
</cp:coreProperties>
</file>