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8"/>
  </p:notesMasterIdLst>
  <p:sldIdLst>
    <p:sldId id="256" r:id="rId2"/>
    <p:sldId id="259" r:id="rId3"/>
    <p:sldId id="258" r:id="rId4"/>
    <p:sldId id="286" r:id="rId5"/>
    <p:sldId id="257" r:id="rId6"/>
    <p:sldId id="266" r:id="rId7"/>
    <p:sldId id="262" r:id="rId8"/>
    <p:sldId id="263" r:id="rId9"/>
    <p:sldId id="268" r:id="rId10"/>
    <p:sldId id="274" r:id="rId11"/>
    <p:sldId id="270" r:id="rId12"/>
    <p:sldId id="273" r:id="rId13"/>
    <p:sldId id="275" r:id="rId14"/>
    <p:sldId id="290" r:id="rId15"/>
    <p:sldId id="291" r:id="rId16"/>
    <p:sldId id="276" r:id="rId17"/>
    <p:sldId id="277" r:id="rId18"/>
    <p:sldId id="278" r:id="rId19"/>
    <p:sldId id="272" r:id="rId20"/>
    <p:sldId id="280" r:id="rId21"/>
    <p:sldId id="282" r:id="rId22"/>
    <p:sldId id="283" r:id="rId23"/>
    <p:sldId id="284" r:id="rId24"/>
    <p:sldId id="285" r:id="rId25"/>
    <p:sldId id="288" r:id="rId26"/>
    <p:sldId id="289"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C59"/>
    <a:srgbClr val="51BFE1"/>
    <a:srgbClr val="D5A6DE"/>
    <a:srgbClr val="D2ECB6"/>
    <a:srgbClr val="70AC2E"/>
    <a:srgbClr val="A2C767"/>
    <a:srgbClr val="917A96"/>
    <a:srgbClr val="239FC7"/>
    <a:srgbClr val="676767"/>
    <a:srgbClr val="2E3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5742" autoAdjust="0"/>
  </p:normalViewPr>
  <p:slideViewPr>
    <p:cSldViewPr>
      <p:cViewPr varScale="1">
        <p:scale>
          <a:sx n="61" d="100"/>
          <a:sy n="61" d="100"/>
        </p:scale>
        <p:origin x="1433"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2" d="100"/>
          <a:sy n="52" d="100"/>
        </p:scale>
        <p:origin x="17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0"/>
            <a:ext cx="2972421" cy="466578"/>
          </a:xfrm>
          <a:prstGeom prst="rect">
            <a:avLst/>
          </a:prstGeom>
        </p:spPr>
        <p:txBody>
          <a:bodyPr vert="horz" lIns="91440" tIns="45720" rIns="91440" bIns="45720" rtlCol="0"/>
          <a:lstStyle>
            <a:lvl1pPr algn="r">
              <a:defRPr sz="1200"/>
            </a:lvl1pPr>
          </a:lstStyle>
          <a:p>
            <a:fld id="{8AE33D2F-309B-481B-A272-BB9610C60826}" type="datetimeFigureOut">
              <a:rPr lang="en-US" smtClean="0"/>
              <a:t>2/22/2017</a:t>
            </a:fld>
            <a:endParaRPr lang="en-US"/>
          </a:p>
        </p:txBody>
      </p:sp>
      <p:sp>
        <p:nvSpPr>
          <p:cNvPr id="4" name="Slide Image Placeholder 3"/>
          <p:cNvSpPr>
            <a:spLocks noGrp="1" noRot="1" noChangeAspect="1"/>
          </p:cNvSpPr>
          <p:nvPr>
            <p:ph type="sldImg" idx="2"/>
          </p:nvPr>
        </p:nvSpPr>
        <p:spPr>
          <a:xfrm>
            <a:off x="1336675" y="1162050"/>
            <a:ext cx="4184650"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4033"/>
            <a:ext cx="5485158"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822"/>
            <a:ext cx="2972421" cy="466578"/>
          </a:xfrm>
          <a:prstGeom prst="rect">
            <a:avLst/>
          </a:prstGeom>
        </p:spPr>
        <p:txBody>
          <a:bodyPr vert="horz" lIns="91440" tIns="45720" rIns="91440" bIns="45720" rtlCol="0" anchor="b"/>
          <a:lstStyle>
            <a:lvl1pPr algn="r">
              <a:defRPr sz="1200"/>
            </a:lvl1pPr>
          </a:lstStyle>
          <a:p>
            <a:fld id="{2D51C7B0-D755-46FC-B2D9-BC7EF6A36266}" type="slidenum">
              <a:rPr lang="en-US" smtClean="0"/>
              <a:t>‹#›</a:t>
            </a:fld>
            <a:endParaRPr lang="en-US"/>
          </a:p>
        </p:txBody>
      </p:sp>
    </p:spTree>
    <p:extLst>
      <p:ext uri="{BB962C8B-B14F-4D97-AF65-F5344CB8AC3E}">
        <p14:creationId xmlns:p14="http://schemas.microsoft.com/office/powerpoint/2010/main" val="360824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welcome to </a:t>
            </a:r>
            <a:r>
              <a:rPr lang="en-US" baseline="0" dirty="0"/>
              <a:t>a great learning opportunity for you on “Effectively Managing Rotational Assignments”.  My name is Chris Pardo and I am the Vice President of Consulting and Marketing at Plus Relocation Services where I have been for the last 17 years helping clients build world class global mobility programs.  We have put together a really amazing ensemble today to talk about the really hot topic of </a:t>
            </a:r>
            <a:r>
              <a:rPr lang="en-US" b="1" baseline="0" dirty="0"/>
              <a:t>Rotational Assignments </a:t>
            </a:r>
            <a:r>
              <a:rPr lang="en-US" baseline="0" dirty="0"/>
              <a:t>and to elaborate on a specific corporate model  – that being the </a:t>
            </a:r>
            <a:r>
              <a:rPr lang="en-US" b="1" baseline="0" dirty="0"/>
              <a:t>eBay Leadership Development Programs</a:t>
            </a:r>
            <a:r>
              <a:rPr lang="en-US" baseline="0" dirty="0"/>
              <a:t>. So let me introduce you to the superhero's that will be carrying the show</a:t>
            </a:r>
            <a:r>
              <a:rPr lang="en-US" dirty="0"/>
              <a:t> for the next 45 mins.</a:t>
            </a:r>
            <a:r>
              <a:rPr lang="en-US" baseline="0" dirty="0"/>
              <a:t> </a:t>
            </a:r>
            <a:endParaRPr lang="en-US" dirty="0"/>
          </a:p>
        </p:txBody>
      </p:sp>
      <p:sp>
        <p:nvSpPr>
          <p:cNvPr id="4" name="Slide Number Placeholder 3"/>
          <p:cNvSpPr>
            <a:spLocks noGrp="1"/>
          </p:cNvSpPr>
          <p:nvPr>
            <p:ph type="sldNum" sz="quarter" idx="10"/>
          </p:nvPr>
        </p:nvSpPr>
        <p:spPr/>
        <p:txBody>
          <a:bodyPr/>
          <a:lstStyle/>
          <a:p>
            <a:fld id="{2D51C7B0-D755-46FC-B2D9-BC7EF6A36266}" type="slidenum">
              <a:rPr lang="en-US" smtClean="0"/>
              <a:t>1</a:t>
            </a:fld>
            <a:endParaRPr lang="en-US"/>
          </a:p>
        </p:txBody>
      </p:sp>
    </p:spTree>
    <p:extLst>
      <p:ext uri="{BB962C8B-B14F-4D97-AF65-F5344CB8AC3E}">
        <p14:creationId xmlns:p14="http://schemas.microsoft.com/office/powerpoint/2010/main" val="72239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10</a:t>
            </a:fld>
            <a:endParaRPr lang="en-US"/>
          </a:p>
        </p:txBody>
      </p:sp>
    </p:spTree>
    <p:extLst>
      <p:ext uri="{BB962C8B-B14F-4D97-AF65-F5344CB8AC3E}">
        <p14:creationId xmlns:p14="http://schemas.microsoft.com/office/powerpoint/2010/main" val="259840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11</a:t>
            </a:fld>
            <a:endParaRPr lang="en-US"/>
          </a:p>
        </p:txBody>
      </p:sp>
    </p:spTree>
    <p:extLst>
      <p:ext uri="{BB962C8B-B14F-4D97-AF65-F5344CB8AC3E}">
        <p14:creationId xmlns:p14="http://schemas.microsoft.com/office/powerpoint/2010/main" val="332271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12</a:t>
            </a:fld>
            <a:endParaRPr lang="en-US"/>
          </a:p>
        </p:txBody>
      </p:sp>
    </p:spTree>
    <p:extLst>
      <p:ext uri="{BB962C8B-B14F-4D97-AF65-F5344CB8AC3E}">
        <p14:creationId xmlns:p14="http://schemas.microsoft.com/office/powerpoint/2010/main" val="390069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13</a:t>
            </a:fld>
            <a:endParaRPr lang="en-US"/>
          </a:p>
        </p:txBody>
      </p:sp>
    </p:spTree>
    <p:extLst>
      <p:ext uri="{BB962C8B-B14F-4D97-AF65-F5344CB8AC3E}">
        <p14:creationId xmlns:p14="http://schemas.microsoft.com/office/powerpoint/2010/main" val="389260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14</a:t>
            </a:fld>
            <a:endParaRPr lang="en-US"/>
          </a:p>
        </p:txBody>
      </p:sp>
    </p:spTree>
    <p:extLst>
      <p:ext uri="{BB962C8B-B14F-4D97-AF65-F5344CB8AC3E}">
        <p14:creationId xmlns:p14="http://schemas.microsoft.com/office/powerpoint/2010/main" val="425387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15</a:t>
            </a:fld>
            <a:endParaRPr lang="en-US"/>
          </a:p>
        </p:txBody>
      </p:sp>
    </p:spTree>
    <p:extLst>
      <p:ext uri="{BB962C8B-B14F-4D97-AF65-F5344CB8AC3E}">
        <p14:creationId xmlns:p14="http://schemas.microsoft.com/office/powerpoint/2010/main" val="45741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16</a:t>
            </a:fld>
            <a:endParaRPr lang="en-US"/>
          </a:p>
        </p:txBody>
      </p:sp>
    </p:spTree>
    <p:extLst>
      <p:ext uri="{BB962C8B-B14F-4D97-AF65-F5344CB8AC3E}">
        <p14:creationId xmlns:p14="http://schemas.microsoft.com/office/powerpoint/2010/main" val="10240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17</a:t>
            </a:fld>
            <a:endParaRPr lang="en-US"/>
          </a:p>
        </p:txBody>
      </p:sp>
    </p:spTree>
    <p:extLst>
      <p:ext uri="{BB962C8B-B14F-4D97-AF65-F5344CB8AC3E}">
        <p14:creationId xmlns:p14="http://schemas.microsoft.com/office/powerpoint/2010/main" val="4043572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18</a:t>
            </a:fld>
            <a:endParaRPr lang="en-US"/>
          </a:p>
        </p:txBody>
      </p:sp>
    </p:spTree>
    <p:extLst>
      <p:ext uri="{BB962C8B-B14F-4D97-AF65-F5344CB8AC3E}">
        <p14:creationId xmlns:p14="http://schemas.microsoft.com/office/powerpoint/2010/main" val="2850544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19</a:t>
            </a:fld>
            <a:endParaRPr lang="en-US"/>
          </a:p>
        </p:txBody>
      </p:sp>
    </p:spTree>
    <p:extLst>
      <p:ext uri="{BB962C8B-B14F-4D97-AF65-F5344CB8AC3E}">
        <p14:creationId xmlns:p14="http://schemas.microsoft.com/office/powerpoint/2010/main" val="245381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D51C7B0-D755-46FC-B2D9-BC7EF6A36266}" type="slidenum">
              <a:rPr lang="en-US" smtClean="0"/>
              <a:t>2</a:t>
            </a:fld>
            <a:endParaRPr lang="en-US"/>
          </a:p>
        </p:txBody>
      </p:sp>
      <p:sp>
        <p:nvSpPr>
          <p:cNvPr id="5" name="Notes Placeholder 2"/>
          <p:cNvSpPr txBox="1">
            <a:spLocks/>
          </p:cNvSpPr>
          <p:nvPr/>
        </p:nvSpPr>
        <p:spPr>
          <a:xfrm>
            <a:off x="835508" y="4627428"/>
            <a:ext cx="5485158" cy="366071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fontAlgn="auto">
              <a:spcBef>
                <a:spcPts val="0"/>
              </a:spcBef>
              <a:spcAft>
                <a:spcPts val="0"/>
              </a:spcAft>
            </a:pPr>
            <a:r>
              <a:rPr lang="en-US" dirty="0"/>
              <a:t>See your page</a:t>
            </a:r>
          </a:p>
        </p:txBody>
      </p:sp>
    </p:spTree>
    <p:extLst>
      <p:ext uri="{BB962C8B-B14F-4D97-AF65-F5344CB8AC3E}">
        <p14:creationId xmlns:p14="http://schemas.microsoft.com/office/powerpoint/2010/main" val="89825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20</a:t>
            </a:fld>
            <a:endParaRPr lang="en-US"/>
          </a:p>
        </p:txBody>
      </p:sp>
    </p:spTree>
    <p:extLst>
      <p:ext uri="{BB962C8B-B14F-4D97-AF65-F5344CB8AC3E}">
        <p14:creationId xmlns:p14="http://schemas.microsoft.com/office/powerpoint/2010/main" val="2233578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21</a:t>
            </a:fld>
            <a:endParaRPr lang="en-US"/>
          </a:p>
        </p:txBody>
      </p:sp>
    </p:spTree>
    <p:extLst>
      <p:ext uri="{BB962C8B-B14F-4D97-AF65-F5344CB8AC3E}">
        <p14:creationId xmlns:p14="http://schemas.microsoft.com/office/powerpoint/2010/main" val="4024335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22</a:t>
            </a:fld>
            <a:endParaRPr lang="en-US"/>
          </a:p>
        </p:txBody>
      </p:sp>
    </p:spTree>
    <p:extLst>
      <p:ext uri="{BB962C8B-B14F-4D97-AF65-F5344CB8AC3E}">
        <p14:creationId xmlns:p14="http://schemas.microsoft.com/office/powerpoint/2010/main" val="3773915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23</a:t>
            </a:fld>
            <a:endParaRPr lang="en-US"/>
          </a:p>
        </p:txBody>
      </p:sp>
    </p:spTree>
    <p:extLst>
      <p:ext uri="{BB962C8B-B14F-4D97-AF65-F5344CB8AC3E}">
        <p14:creationId xmlns:p14="http://schemas.microsoft.com/office/powerpoint/2010/main" val="599683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24</a:t>
            </a:fld>
            <a:endParaRPr lang="en-US"/>
          </a:p>
        </p:txBody>
      </p:sp>
    </p:spTree>
    <p:extLst>
      <p:ext uri="{BB962C8B-B14F-4D97-AF65-F5344CB8AC3E}">
        <p14:creationId xmlns:p14="http://schemas.microsoft.com/office/powerpoint/2010/main" val="27437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25</a:t>
            </a:fld>
            <a:endParaRPr lang="en-US"/>
          </a:p>
        </p:txBody>
      </p:sp>
    </p:spTree>
    <p:extLst>
      <p:ext uri="{BB962C8B-B14F-4D97-AF65-F5344CB8AC3E}">
        <p14:creationId xmlns:p14="http://schemas.microsoft.com/office/powerpoint/2010/main" val="2655593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1C7B0-D755-46FC-B2D9-BC7EF6A36266}" type="slidenum">
              <a:rPr lang="en-US" smtClean="0"/>
              <a:t>26</a:t>
            </a:fld>
            <a:endParaRPr lang="en-US"/>
          </a:p>
        </p:txBody>
      </p:sp>
    </p:spTree>
    <p:extLst>
      <p:ext uri="{BB962C8B-B14F-4D97-AF65-F5344CB8AC3E}">
        <p14:creationId xmlns:p14="http://schemas.microsoft.com/office/powerpoint/2010/main" val="280613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for the agenda today:</a:t>
            </a:r>
          </a:p>
          <a:p>
            <a:endParaRPr lang="en-US" dirty="0"/>
          </a:p>
          <a:p>
            <a:r>
              <a:rPr lang="en-US" dirty="0"/>
              <a:t>I will quickly set the stage on talent and mobility and turn it over to Kelsey to say a few things about what we learned in our Rotational Assignment Survey. Then Eric will provide the backdrop for the </a:t>
            </a:r>
            <a:r>
              <a:rPr lang="en-US" dirty="0" err="1"/>
              <a:t>ebay</a:t>
            </a:r>
            <a:r>
              <a:rPr lang="en-US" dirty="0"/>
              <a:t> Rotational programs.  Kari and Rob will tell us about some of the considerations and challenges that need to be addressed as a new wave of rotators is rolling out.  And then Sarah and Mike will educate us on some of the policy and tax issues that go along with sending people off on this types of career enhancing experiences.</a:t>
            </a:r>
          </a:p>
        </p:txBody>
      </p:sp>
      <p:sp>
        <p:nvSpPr>
          <p:cNvPr id="4" name="Slide Number Placeholder 3"/>
          <p:cNvSpPr>
            <a:spLocks noGrp="1"/>
          </p:cNvSpPr>
          <p:nvPr>
            <p:ph type="sldNum" sz="quarter" idx="10"/>
          </p:nvPr>
        </p:nvSpPr>
        <p:spPr/>
        <p:txBody>
          <a:bodyPr/>
          <a:lstStyle/>
          <a:p>
            <a:fld id="{2D51C7B0-D755-46FC-B2D9-BC7EF6A36266}" type="slidenum">
              <a:rPr lang="en-US" smtClean="0"/>
              <a:t>3</a:t>
            </a:fld>
            <a:endParaRPr lang="en-US"/>
          </a:p>
        </p:txBody>
      </p:sp>
    </p:spTree>
    <p:extLst>
      <p:ext uri="{BB962C8B-B14F-4D97-AF65-F5344CB8AC3E}">
        <p14:creationId xmlns:p14="http://schemas.microsoft.com/office/powerpoint/2010/main" val="207418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then let’s jump in:</a:t>
            </a:r>
          </a:p>
          <a:p>
            <a:endParaRPr lang="en-US" dirty="0"/>
          </a:p>
          <a:p>
            <a:r>
              <a:rPr lang="en-US" dirty="0"/>
              <a:t>So companies are telling us that </a:t>
            </a:r>
            <a:r>
              <a:rPr lang="en-US" b="1" dirty="0"/>
              <a:t>talent</a:t>
            </a:r>
            <a:r>
              <a:rPr lang="en-US" dirty="0"/>
              <a:t> is the </a:t>
            </a:r>
            <a:r>
              <a:rPr lang="en-US" b="1" i="1" dirty="0"/>
              <a:t>“one issue”</a:t>
            </a:r>
            <a:r>
              <a:rPr lang="en-US" dirty="0"/>
              <a:t> that will have the biggest impact on their future success as they expand. Regardless of whether the growth is occurring domestically, regionally, or globally, the task of </a:t>
            </a:r>
            <a:r>
              <a:rPr lang="en-US" b="1" dirty="0"/>
              <a:t>finding, developing and retaining the best employees </a:t>
            </a:r>
            <a:r>
              <a:rPr lang="en-US" dirty="0"/>
              <a:t>at all levels within the organization has become more challenging than ever.</a:t>
            </a:r>
          </a:p>
          <a:p>
            <a:endParaRPr lang="en-US" dirty="0"/>
          </a:p>
        </p:txBody>
      </p:sp>
      <p:sp>
        <p:nvSpPr>
          <p:cNvPr id="4" name="Slide Number Placeholder 3"/>
          <p:cNvSpPr>
            <a:spLocks noGrp="1"/>
          </p:cNvSpPr>
          <p:nvPr>
            <p:ph type="sldNum" sz="quarter" idx="10"/>
          </p:nvPr>
        </p:nvSpPr>
        <p:spPr/>
        <p:txBody>
          <a:bodyPr/>
          <a:lstStyle/>
          <a:p>
            <a:fld id="{2D51C7B0-D755-46FC-B2D9-BC7EF6A36266}" type="slidenum">
              <a:rPr lang="en-US" smtClean="0"/>
              <a:t>4</a:t>
            </a:fld>
            <a:endParaRPr lang="en-US"/>
          </a:p>
        </p:txBody>
      </p:sp>
    </p:spTree>
    <p:extLst>
      <p:ext uri="{BB962C8B-B14F-4D97-AF65-F5344CB8AC3E}">
        <p14:creationId xmlns:p14="http://schemas.microsoft.com/office/powerpoint/2010/main" val="370127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3">
              <a:defRPr/>
            </a:pPr>
            <a:endParaRPr lang="en-US" dirty="0"/>
          </a:p>
          <a:p>
            <a:r>
              <a:rPr lang="en-US" dirty="0"/>
              <a:t>The quote on the screen right now is from PWC’s 19th Annual Global CEO Survey in which more than 1400 CEO’s around the world participated in.  I</a:t>
            </a:r>
            <a:r>
              <a:rPr lang="en-US" baseline="0" dirty="0"/>
              <a:t>t states that </a:t>
            </a:r>
            <a:r>
              <a:rPr lang="en-US" b="1" dirty="0"/>
              <a:t>“</a:t>
            </a:r>
            <a:r>
              <a:rPr lang="en-US" dirty="0"/>
              <a:t>the </a:t>
            </a:r>
            <a:r>
              <a:rPr lang="en-US" b="1" dirty="0"/>
              <a:t>number one change that CEOs are making in their talent management agenda is to elevate their focus on better developing their talent and leadership pipelines.”</a:t>
            </a:r>
          </a:p>
          <a:p>
            <a:endParaRPr lang="en-US" dirty="0"/>
          </a:p>
          <a:p>
            <a:r>
              <a:rPr lang="en-US" dirty="0"/>
              <a:t>While many would love to say that their talent pipelines are stacked at various levels within and across the organization, the reality is that most companies still find “talent” to be their most critical issue to address.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survey (co-sponsored by the </a:t>
            </a:r>
            <a:r>
              <a:rPr lang="en-US" dirty="0" err="1"/>
              <a:t>Ashridge</a:t>
            </a:r>
            <a:r>
              <a:rPr lang="en-US" dirty="0"/>
              <a:t> Business School and The European Academy of Business in Society), 76% of executives believe their organizations need to develop global leadership capabilities, but only 7% of them think that they are very effective at it.  </a:t>
            </a:r>
            <a:r>
              <a:rPr lang="en-US" b="1" dirty="0"/>
              <a:t>That is a HUGE gap between what they feel is needed and what they feel they are getting. </a:t>
            </a:r>
          </a:p>
          <a:p>
            <a:endParaRPr lang="en-US" dirty="0"/>
          </a:p>
          <a:p>
            <a:r>
              <a:rPr lang="en-US" dirty="0"/>
              <a:t>In a recent article in Forbes, entitled “Why retention will be the biggest talent challenge of 2017”, the warning to companies is that as you enter 2017 keen on maintaining your recruiting arms race, be sure you’re not shorting your development and retention efforts – or you may find yourself in a cycle of vacancies that you can’t recruit your way out of in the new year.</a:t>
            </a:r>
          </a:p>
        </p:txBody>
      </p:sp>
      <p:sp>
        <p:nvSpPr>
          <p:cNvPr id="4" name="Slide Number Placeholder 3"/>
          <p:cNvSpPr>
            <a:spLocks noGrp="1"/>
          </p:cNvSpPr>
          <p:nvPr>
            <p:ph type="sldNum" sz="quarter" idx="10"/>
          </p:nvPr>
        </p:nvSpPr>
        <p:spPr/>
        <p:txBody>
          <a:bodyPr/>
          <a:lstStyle/>
          <a:p>
            <a:fld id="{2D51C7B0-D755-46FC-B2D9-BC7EF6A36266}" type="slidenum">
              <a:rPr lang="en-US" smtClean="0"/>
              <a:t>5</a:t>
            </a:fld>
            <a:endParaRPr lang="en-US"/>
          </a:p>
        </p:txBody>
      </p:sp>
    </p:spTree>
    <p:extLst>
      <p:ext uri="{BB962C8B-B14F-4D97-AF65-F5344CB8AC3E}">
        <p14:creationId xmlns:p14="http://schemas.microsoft.com/office/powerpoint/2010/main" val="400741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More and more frequently these days, companies are looking at Rotational Assignments to develop talent, especially at the leadership level.  And it is actually not just companies, but the US </a:t>
            </a:r>
            <a:r>
              <a:rPr lang="en-US" dirty="0" err="1"/>
              <a:t>Govt</a:t>
            </a:r>
            <a:r>
              <a:rPr lang="en-US" dirty="0"/>
              <a:t> too. </a:t>
            </a:r>
          </a:p>
          <a:p>
            <a:endParaRPr lang="en-US" dirty="0"/>
          </a:p>
          <a:p>
            <a:r>
              <a:rPr lang="en-US" dirty="0"/>
              <a:t>The “Senior Executive Service” (SES) is made up of the top career Federal managers in the US Government who are responsible for ensuring the government is working at the highest levels possible.  We have heard a lot about executive orders recently but in Dec 2015, there was one issued by the White House that spelled out the details of a managerial rotational assignment program.  Their ultimate goal was to increase understanding, improve engagement, and retain quality managers.</a:t>
            </a:r>
          </a:p>
          <a:p>
            <a:endParaRPr lang="en-US" dirty="0"/>
          </a:p>
          <a:p>
            <a:r>
              <a:rPr lang="en-US" dirty="0"/>
              <a:t>So Kelsey, let me turn</a:t>
            </a:r>
            <a:r>
              <a:rPr lang="en-US" baseline="0" dirty="0"/>
              <a:t> it over to you to talk about our survey and what we found.</a:t>
            </a:r>
            <a:endParaRPr lang="en-US" dirty="0"/>
          </a:p>
        </p:txBody>
      </p:sp>
      <p:sp>
        <p:nvSpPr>
          <p:cNvPr id="4" name="Slide Number Placeholder 3"/>
          <p:cNvSpPr>
            <a:spLocks noGrp="1"/>
          </p:cNvSpPr>
          <p:nvPr>
            <p:ph type="sldNum" sz="quarter" idx="10"/>
          </p:nvPr>
        </p:nvSpPr>
        <p:spPr/>
        <p:txBody>
          <a:bodyPr/>
          <a:lstStyle/>
          <a:p>
            <a:fld id="{2D51C7B0-D755-46FC-B2D9-BC7EF6A36266}" type="slidenum">
              <a:rPr lang="en-US" smtClean="0"/>
              <a:t>6</a:t>
            </a:fld>
            <a:endParaRPr lang="en-US"/>
          </a:p>
        </p:txBody>
      </p:sp>
    </p:spTree>
    <p:extLst>
      <p:ext uri="{BB962C8B-B14F-4D97-AF65-F5344CB8AC3E}">
        <p14:creationId xmlns:p14="http://schemas.microsoft.com/office/powerpoint/2010/main" val="171784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Kelsey:</a:t>
            </a:r>
            <a:r>
              <a:rPr lang="en-US" baseline="0" dirty="0"/>
              <a:t> Our survey report presents the key findings and shares trends and recommendations on how companies can utilize rotational assignments to reach their business and talent objectives. </a:t>
            </a:r>
          </a:p>
          <a:p>
            <a:endParaRPr lang="en-US" baseline="0" dirty="0"/>
          </a:p>
          <a:p>
            <a:r>
              <a:rPr lang="en-US" dirty="0"/>
              <a:t>The</a:t>
            </a:r>
            <a:r>
              <a:rPr lang="en-US" baseline="0" dirty="0"/>
              <a:t> survey report highlights:</a:t>
            </a:r>
          </a:p>
          <a:p>
            <a:pPr marL="171428" indent="-171428">
              <a:buFont typeface="Arial" panose="020B0604020202020204" pitchFamily="34" charset="0"/>
              <a:buChar char="•"/>
            </a:pPr>
            <a:r>
              <a:rPr lang="en-US" baseline="0" dirty="0"/>
              <a:t>What is driving rotational assignments</a:t>
            </a:r>
          </a:p>
          <a:p>
            <a:pPr marL="171428" indent="-171428">
              <a:buFont typeface="Arial" panose="020B0604020202020204" pitchFamily="34" charset="0"/>
              <a:buChar char="•"/>
            </a:pPr>
            <a:r>
              <a:rPr lang="en-US" baseline="0" dirty="0"/>
              <a:t>What companies are saying about the outcomes of rotational assignments- both about the successes and challenges</a:t>
            </a:r>
          </a:p>
          <a:p>
            <a:pPr marL="171428" indent="-171428">
              <a:buFont typeface="Arial" panose="020B0604020202020204" pitchFamily="34" charset="0"/>
              <a:buChar char="•"/>
            </a:pPr>
            <a:r>
              <a:rPr lang="en-US" baseline="0" dirty="0"/>
              <a:t>Which employees are targeted for rotational assignments</a:t>
            </a:r>
          </a:p>
          <a:p>
            <a:pPr marL="171428" indent="-171428">
              <a:buFont typeface="Arial" panose="020B0604020202020204" pitchFamily="34" charset="0"/>
              <a:buChar char="•"/>
            </a:pPr>
            <a:r>
              <a:rPr lang="en-US" baseline="0" dirty="0"/>
              <a:t>How employees are selected for assignments</a:t>
            </a:r>
          </a:p>
          <a:p>
            <a:pPr marL="171428" indent="-171428">
              <a:buFont typeface="Arial" panose="020B0604020202020204" pitchFamily="34" charset="0"/>
              <a:buChar char="•"/>
            </a:pPr>
            <a:r>
              <a:rPr lang="en-US" baseline="0" dirty="0"/>
              <a:t>And reveals further program specifics – things like what benefits are offered, do programs use a repayment agreement, what locations are people being sent to and how is that determined, are families allowed to join, how many segments and what is the duration of each segment.</a:t>
            </a:r>
          </a:p>
          <a:p>
            <a:endParaRPr lang="en-US" baseline="0" dirty="0"/>
          </a:p>
          <a:p>
            <a:r>
              <a:rPr lang="en-US" baseline="0" dirty="0"/>
              <a:t>These shared details provided insights that helped us to better understand how companies were using rotational assignments as a talent development strategy</a:t>
            </a:r>
            <a:r>
              <a:rPr lang="en-US" dirty="0"/>
              <a:t> and will be helpful for clients to benchmark their own programs.</a:t>
            </a:r>
          </a:p>
        </p:txBody>
      </p:sp>
      <p:sp>
        <p:nvSpPr>
          <p:cNvPr id="4" name="Slide Number Placeholder 3"/>
          <p:cNvSpPr>
            <a:spLocks noGrp="1"/>
          </p:cNvSpPr>
          <p:nvPr>
            <p:ph type="sldNum" sz="quarter" idx="10"/>
          </p:nvPr>
        </p:nvSpPr>
        <p:spPr/>
        <p:txBody>
          <a:bodyPr/>
          <a:lstStyle/>
          <a:p>
            <a:fld id="{2D51C7B0-D755-46FC-B2D9-BC7EF6A36266}" type="slidenum">
              <a:rPr lang="en-US" smtClean="0"/>
              <a:t>7</a:t>
            </a:fld>
            <a:endParaRPr lang="en-US"/>
          </a:p>
        </p:txBody>
      </p:sp>
    </p:spTree>
    <p:extLst>
      <p:ext uri="{BB962C8B-B14F-4D97-AF65-F5344CB8AC3E}">
        <p14:creationId xmlns:p14="http://schemas.microsoft.com/office/powerpoint/2010/main" val="161273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did we discover? </a:t>
            </a:r>
          </a:p>
          <a:p>
            <a:endParaRPr lang="en-US" b="1" baseline="0" dirty="0"/>
          </a:p>
          <a:p>
            <a:r>
              <a:rPr lang="en-US" baseline="0" dirty="0"/>
              <a:t>We found that, of the 78 respondents from a variety of industries, </a:t>
            </a:r>
            <a:r>
              <a:rPr lang="en-US" b="1" baseline="0" dirty="0"/>
              <a:t>the development and usage of rotational assignment programs is definitely trending up!</a:t>
            </a:r>
            <a:r>
              <a:rPr lang="en-US" dirty="0"/>
              <a:t> </a:t>
            </a:r>
          </a:p>
          <a:p>
            <a:endParaRPr lang="en-US" dirty="0"/>
          </a:p>
          <a:p>
            <a:r>
              <a:rPr lang="en-US" dirty="0"/>
              <a:t>A</a:t>
            </a:r>
            <a:r>
              <a:rPr lang="en-US" b="1" dirty="0"/>
              <a:t> whopping 88% of companies predict that their rotational assignment activity will increase or remain the same in 2017 </a:t>
            </a:r>
            <a:r>
              <a:rPr lang="en-US" dirty="0"/>
              <a:t>as compared with 2016.  </a:t>
            </a:r>
          </a:p>
          <a:p>
            <a:endParaRPr lang="en-US" dirty="0"/>
          </a:p>
          <a:p>
            <a:r>
              <a:rPr lang="en-US" dirty="0"/>
              <a:t>Additionally, of the 66% of companies that do currently send employees on rotational assignments, nearly two-thirds of companies already have formalized (written and documented) policies and procedures in place to support them.  </a:t>
            </a:r>
          </a:p>
          <a:p>
            <a:endParaRPr lang="en-US" dirty="0"/>
          </a:p>
          <a:p>
            <a:r>
              <a:rPr lang="en-US" dirty="0"/>
              <a:t>In fact, the majority of companies that have formalized programs actually have more than one rotational program as 59% indicated that they have two, three or more policies developed for managing different rotational assignment programs within their company.  </a:t>
            </a:r>
          </a:p>
          <a:p>
            <a:endParaRPr lang="en-US" dirty="0"/>
          </a:p>
        </p:txBody>
      </p:sp>
      <p:sp>
        <p:nvSpPr>
          <p:cNvPr id="4" name="Slide Number Placeholder 3"/>
          <p:cNvSpPr>
            <a:spLocks noGrp="1"/>
          </p:cNvSpPr>
          <p:nvPr>
            <p:ph type="sldNum" sz="quarter" idx="10"/>
          </p:nvPr>
        </p:nvSpPr>
        <p:spPr/>
        <p:txBody>
          <a:bodyPr/>
          <a:lstStyle/>
          <a:p>
            <a:fld id="{2D51C7B0-D755-46FC-B2D9-BC7EF6A36266}" type="slidenum">
              <a:rPr lang="en-US" smtClean="0"/>
              <a:t>8</a:t>
            </a:fld>
            <a:endParaRPr lang="en-US"/>
          </a:p>
        </p:txBody>
      </p:sp>
    </p:spTree>
    <p:extLst>
      <p:ext uri="{BB962C8B-B14F-4D97-AF65-F5344CB8AC3E}">
        <p14:creationId xmlns:p14="http://schemas.microsoft.com/office/powerpoint/2010/main" val="177949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3">
              <a:defRPr/>
            </a:pPr>
            <a:r>
              <a:rPr lang="en-US" dirty="0"/>
              <a:t>Not surprisingly, the top two drivers of rotational assignments were both talent-related issues: </a:t>
            </a:r>
            <a:r>
              <a:rPr lang="en-US" b="1" dirty="0"/>
              <a:t>employee development and leadership development</a:t>
            </a:r>
            <a:r>
              <a:rPr lang="en-US" dirty="0"/>
              <a:t>. </a:t>
            </a:r>
          </a:p>
          <a:p>
            <a:pPr defTabSz="457143">
              <a:defRPr/>
            </a:pPr>
            <a:endParaRPr lang="en-US" dirty="0"/>
          </a:p>
          <a:p>
            <a:endParaRPr lang="en-US" dirty="0"/>
          </a:p>
        </p:txBody>
      </p:sp>
      <p:sp>
        <p:nvSpPr>
          <p:cNvPr id="4" name="Slide Number Placeholder 3"/>
          <p:cNvSpPr>
            <a:spLocks noGrp="1"/>
          </p:cNvSpPr>
          <p:nvPr>
            <p:ph type="sldNum" sz="quarter" idx="10"/>
          </p:nvPr>
        </p:nvSpPr>
        <p:spPr/>
        <p:txBody>
          <a:bodyPr/>
          <a:lstStyle/>
          <a:p>
            <a:fld id="{2D51C7B0-D755-46FC-B2D9-BC7EF6A36266}" type="slidenum">
              <a:rPr lang="en-US" smtClean="0"/>
              <a:t>9</a:t>
            </a:fld>
            <a:endParaRPr lang="en-US"/>
          </a:p>
        </p:txBody>
      </p:sp>
    </p:spTree>
    <p:extLst>
      <p:ext uri="{BB962C8B-B14F-4D97-AF65-F5344CB8AC3E}">
        <p14:creationId xmlns:p14="http://schemas.microsoft.com/office/powerpoint/2010/main" val="151927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reeform 3" descr="Picture1"/>
          <p:cNvSpPr>
            <a:spLocks/>
          </p:cNvSpPr>
          <p:nvPr userDrawn="1"/>
        </p:nvSpPr>
        <p:spPr bwMode="auto">
          <a:xfrm>
            <a:off x="780643" y="1573186"/>
            <a:ext cx="3023233" cy="2612149"/>
          </a:xfrm>
          <a:custGeom>
            <a:avLst/>
            <a:gdLst>
              <a:gd name="T0" fmla="*/ 509890 w 2042748"/>
              <a:gd name="T1" fmla="*/ 1765495 h 1765495"/>
              <a:gd name="T2" fmla="*/ 0 w 2042748"/>
              <a:gd name="T3" fmla="*/ 882748 h 1765495"/>
              <a:gd name="T4" fmla="*/ 509890 w 2042748"/>
              <a:gd name="T5" fmla="*/ 0 h 1765495"/>
              <a:gd name="T6" fmla="*/ 1532858 w 2042748"/>
              <a:gd name="T7" fmla="*/ 0 h 1765495"/>
              <a:gd name="T8" fmla="*/ 2042748 w 2042748"/>
              <a:gd name="T9" fmla="*/ 882748 h 1765495"/>
              <a:gd name="T10" fmla="*/ 1532858 w 2042748"/>
              <a:gd name="T11" fmla="*/ 1765495 h 1765495"/>
              <a:gd name="T12" fmla="*/ 509890 w 2042748"/>
              <a:gd name="T13" fmla="*/ 1765495 h 1765495"/>
              <a:gd name="T14" fmla="*/ 509890 w 2042748"/>
              <a:gd name="T15" fmla="*/ 1765495 h 1765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2748" h="1765495">
                <a:moveTo>
                  <a:pt x="509890" y="1765495"/>
                </a:moveTo>
                <a:lnTo>
                  <a:pt x="0" y="882748"/>
                </a:lnTo>
                <a:lnTo>
                  <a:pt x="509890" y="0"/>
                </a:lnTo>
                <a:lnTo>
                  <a:pt x="1532858" y="0"/>
                </a:lnTo>
                <a:lnTo>
                  <a:pt x="2042748" y="882748"/>
                </a:lnTo>
                <a:lnTo>
                  <a:pt x="1532858" y="1765495"/>
                </a:lnTo>
                <a:lnTo>
                  <a:pt x="509890" y="1765495"/>
                </a:lnTo>
                <a:lnTo>
                  <a:pt x="509890" y="1765495"/>
                </a:lnTo>
                <a:close/>
              </a:path>
            </a:pathLst>
          </a:custGeom>
          <a:blipFill dpi="0" rotWithShape="1">
            <a:blip r:embed="rId2"/>
            <a:srcRect/>
            <a:tile tx="0" ty="311150" sx="50000" sy="50000" flip="none" algn="ctr"/>
          </a:blip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4600620" y="2592194"/>
            <a:ext cx="4128962" cy="1245394"/>
          </a:xfrm>
        </p:spPr>
        <p:txBody>
          <a:bodyPr>
            <a:noAutofit/>
          </a:bodyPr>
          <a:lstStyle>
            <a:lvl1pPr>
              <a:lnSpc>
                <a:spcPct val="90000"/>
              </a:lnSpc>
              <a:defRPr sz="4000">
                <a:solidFill>
                  <a:schemeClr val="accent4"/>
                </a:solidFill>
              </a:defRPr>
            </a:lvl1pPr>
          </a:lstStyle>
          <a:p>
            <a:r>
              <a:rPr lang="en-US" dirty="0"/>
              <a:t>Title of the Presentation</a:t>
            </a:r>
          </a:p>
        </p:txBody>
      </p:sp>
      <p:sp>
        <p:nvSpPr>
          <p:cNvPr id="3" name="Subtitle 2"/>
          <p:cNvSpPr>
            <a:spLocks noGrp="1"/>
          </p:cNvSpPr>
          <p:nvPr userDrawn="1">
            <p:ph type="subTitle" idx="1" hasCustomPrompt="1"/>
          </p:nvPr>
        </p:nvSpPr>
        <p:spPr>
          <a:xfrm>
            <a:off x="4600620" y="3907825"/>
            <a:ext cx="4128962" cy="43557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grpSp>
        <p:nvGrpSpPr>
          <p:cNvPr id="4" name="Group 3"/>
          <p:cNvGrpSpPr/>
          <p:nvPr userDrawn="1"/>
        </p:nvGrpSpPr>
        <p:grpSpPr>
          <a:xfrm>
            <a:off x="469994" y="302218"/>
            <a:ext cx="5321206" cy="6260742"/>
            <a:chOff x="469994" y="302218"/>
            <a:chExt cx="5321206" cy="6260742"/>
          </a:xfrm>
        </p:grpSpPr>
        <p:sp>
          <p:nvSpPr>
            <p:cNvPr id="6" name="Freeform 5"/>
            <p:cNvSpPr>
              <a:spLocks noEditPoints="1"/>
            </p:cNvSpPr>
            <p:nvPr/>
          </p:nvSpPr>
          <p:spPr bwMode="auto">
            <a:xfrm>
              <a:off x="5426219" y="807172"/>
              <a:ext cx="364981" cy="525424"/>
            </a:xfrm>
            <a:custGeom>
              <a:avLst/>
              <a:gdLst>
                <a:gd name="T0" fmla="*/ 0 w 341063"/>
                <a:gd name="T1" fmla="*/ 146625 h 490875"/>
                <a:gd name="T2" fmla="*/ 86063 w 341063"/>
                <a:gd name="T3" fmla="*/ 296437 h 490875"/>
                <a:gd name="T4" fmla="*/ 255001 w 341063"/>
                <a:gd name="T5" fmla="*/ 296437 h 490875"/>
                <a:gd name="T6" fmla="*/ 341063 w 341063"/>
                <a:gd name="T7" fmla="*/ 146625 h 490875"/>
                <a:gd name="T8" fmla="*/ 255001 w 341063"/>
                <a:gd name="T9" fmla="*/ 0 h 490875"/>
                <a:gd name="T10" fmla="*/ 86063 w 341063"/>
                <a:gd name="T11" fmla="*/ 0 h 490875"/>
                <a:gd name="T12" fmla="*/ 0 w 341063"/>
                <a:gd name="T13" fmla="*/ 146625 h 490875"/>
                <a:gd name="T14" fmla="*/ 60563 w 341063"/>
                <a:gd name="T15" fmla="*/ 146625 h 490875"/>
                <a:gd name="T16" fmla="*/ 114751 w 341063"/>
                <a:gd name="T17" fmla="*/ 51000 h 490875"/>
                <a:gd name="T18" fmla="*/ 226313 w 341063"/>
                <a:gd name="T19" fmla="*/ 51000 h 490875"/>
                <a:gd name="T20" fmla="*/ 283688 w 341063"/>
                <a:gd name="T21" fmla="*/ 146625 h 490875"/>
                <a:gd name="T22" fmla="*/ 226313 w 341063"/>
                <a:gd name="T23" fmla="*/ 245437 h 490875"/>
                <a:gd name="T24" fmla="*/ 114751 w 341063"/>
                <a:gd name="T25" fmla="*/ 245437 h 490875"/>
                <a:gd name="T26" fmla="*/ 60563 w 341063"/>
                <a:gd name="T27" fmla="*/ 146625 h 490875"/>
                <a:gd name="T28" fmla="*/ 216751 w 341063"/>
                <a:gd name="T29" fmla="*/ 446250 h 490875"/>
                <a:gd name="T30" fmla="*/ 124313 w 341063"/>
                <a:gd name="T31" fmla="*/ 446250 h 490875"/>
                <a:gd name="T32" fmla="*/ 124313 w 341063"/>
                <a:gd name="T33" fmla="*/ 490875 h 490875"/>
                <a:gd name="T34" fmla="*/ 216751 w 341063"/>
                <a:gd name="T35" fmla="*/ 490875 h 490875"/>
                <a:gd name="T36" fmla="*/ 216751 w 341063"/>
                <a:gd name="T37" fmla="*/ 446250 h 490875"/>
                <a:gd name="T38" fmla="*/ 258188 w 341063"/>
                <a:gd name="T39" fmla="*/ 318750 h 490875"/>
                <a:gd name="T40" fmla="*/ 86063 w 341063"/>
                <a:gd name="T41" fmla="*/ 318750 h 490875"/>
                <a:gd name="T42" fmla="*/ 86063 w 341063"/>
                <a:gd name="T43" fmla="*/ 363375 h 490875"/>
                <a:gd name="T44" fmla="*/ 258188 w 341063"/>
                <a:gd name="T45" fmla="*/ 363375 h 490875"/>
                <a:gd name="T46" fmla="*/ 258188 w 341063"/>
                <a:gd name="T47" fmla="*/ 318750 h 490875"/>
                <a:gd name="T48" fmla="*/ 258188 w 341063"/>
                <a:gd name="T49" fmla="*/ 382500 h 490875"/>
                <a:gd name="T50" fmla="*/ 86063 w 341063"/>
                <a:gd name="T51" fmla="*/ 382500 h 490875"/>
                <a:gd name="T52" fmla="*/ 86063 w 341063"/>
                <a:gd name="T53" fmla="*/ 427125 h 490875"/>
                <a:gd name="T54" fmla="*/ 258188 w 341063"/>
                <a:gd name="T55" fmla="*/ 427125 h 490875"/>
                <a:gd name="T56" fmla="*/ 258188 w 341063"/>
                <a:gd name="T57" fmla="*/ 382500 h 490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1063" h="490875">
                  <a:moveTo>
                    <a:pt x="0" y="146625"/>
                  </a:moveTo>
                  <a:lnTo>
                    <a:pt x="86063" y="296437"/>
                  </a:lnTo>
                  <a:lnTo>
                    <a:pt x="255001" y="296437"/>
                  </a:lnTo>
                  <a:lnTo>
                    <a:pt x="341063" y="146625"/>
                  </a:lnTo>
                  <a:lnTo>
                    <a:pt x="255001" y="0"/>
                  </a:lnTo>
                  <a:lnTo>
                    <a:pt x="86063" y="0"/>
                  </a:lnTo>
                  <a:lnTo>
                    <a:pt x="0" y="146625"/>
                  </a:lnTo>
                  <a:close/>
                  <a:moveTo>
                    <a:pt x="60563" y="146625"/>
                  </a:moveTo>
                  <a:lnTo>
                    <a:pt x="114751" y="51000"/>
                  </a:lnTo>
                  <a:lnTo>
                    <a:pt x="226313" y="51000"/>
                  </a:lnTo>
                  <a:lnTo>
                    <a:pt x="283688" y="146625"/>
                  </a:lnTo>
                  <a:lnTo>
                    <a:pt x="226313" y="245437"/>
                  </a:lnTo>
                  <a:lnTo>
                    <a:pt x="114751" y="245437"/>
                  </a:lnTo>
                  <a:lnTo>
                    <a:pt x="60563" y="146625"/>
                  </a:lnTo>
                  <a:close/>
                  <a:moveTo>
                    <a:pt x="216751" y="446250"/>
                  </a:moveTo>
                  <a:lnTo>
                    <a:pt x="124313" y="446250"/>
                  </a:lnTo>
                  <a:lnTo>
                    <a:pt x="124313" y="490875"/>
                  </a:lnTo>
                  <a:lnTo>
                    <a:pt x="216751" y="490875"/>
                  </a:lnTo>
                  <a:lnTo>
                    <a:pt x="216751" y="446250"/>
                  </a:lnTo>
                  <a:close/>
                  <a:moveTo>
                    <a:pt x="258188" y="318750"/>
                  </a:moveTo>
                  <a:lnTo>
                    <a:pt x="86063" y="318750"/>
                  </a:lnTo>
                  <a:lnTo>
                    <a:pt x="86063" y="363375"/>
                  </a:lnTo>
                  <a:lnTo>
                    <a:pt x="258188" y="363375"/>
                  </a:lnTo>
                  <a:lnTo>
                    <a:pt x="258188" y="318750"/>
                  </a:lnTo>
                  <a:close/>
                  <a:moveTo>
                    <a:pt x="258188" y="382500"/>
                  </a:moveTo>
                  <a:lnTo>
                    <a:pt x="86063" y="382500"/>
                  </a:lnTo>
                  <a:lnTo>
                    <a:pt x="86063" y="427125"/>
                  </a:lnTo>
                  <a:lnTo>
                    <a:pt x="258188" y="427125"/>
                  </a:lnTo>
                  <a:lnTo>
                    <a:pt x="258188" y="382500"/>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236297" y="4874095"/>
              <a:ext cx="1268903" cy="1102028"/>
            </a:xfrm>
            <a:custGeom>
              <a:avLst/>
              <a:gdLst>
                <a:gd name="T0" fmla="*/ 889314 w 1185752"/>
                <a:gd name="T1" fmla="*/ 0 h 1029564"/>
                <a:gd name="T2" fmla="*/ 296438 w 1185752"/>
                <a:gd name="T3" fmla="*/ 0 h 1029564"/>
                <a:gd name="T4" fmla="*/ 0 w 1185752"/>
                <a:gd name="T5" fmla="*/ 513188 h 1029564"/>
                <a:gd name="T6" fmla="*/ 296438 w 1185752"/>
                <a:gd name="T7" fmla="*/ 1029564 h 1029564"/>
                <a:gd name="T8" fmla="*/ 889314 w 1185752"/>
                <a:gd name="T9" fmla="*/ 1029564 h 1029564"/>
                <a:gd name="T10" fmla="*/ 1185752 w 1185752"/>
                <a:gd name="T11" fmla="*/ 513188 h 1029564"/>
                <a:gd name="T12" fmla="*/ 889314 w 1185752"/>
                <a:gd name="T13" fmla="*/ 0 h 1029564"/>
              </a:gdLst>
              <a:ahLst/>
              <a:cxnLst>
                <a:cxn ang="0">
                  <a:pos x="T0" y="T1"/>
                </a:cxn>
                <a:cxn ang="0">
                  <a:pos x="T2" y="T3"/>
                </a:cxn>
                <a:cxn ang="0">
                  <a:pos x="T4" y="T5"/>
                </a:cxn>
                <a:cxn ang="0">
                  <a:pos x="T6" y="T7"/>
                </a:cxn>
                <a:cxn ang="0">
                  <a:pos x="T8" y="T9"/>
                </a:cxn>
                <a:cxn ang="0">
                  <a:pos x="T10" y="T11"/>
                </a:cxn>
                <a:cxn ang="0">
                  <a:pos x="T12" y="T13"/>
                </a:cxn>
              </a:cxnLst>
              <a:rect l="0" t="0" r="r" b="b"/>
              <a:pathLst>
                <a:path w="1185752" h="1029564">
                  <a:moveTo>
                    <a:pt x="889314" y="0"/>
                  </a:moveTo>
                  <a:lnTo>
                    <a:pt x="296438" y="0"/>
                  </a:lnTo>
                  <a:lnTo>
                    <a:pt x="0" y="513188"/>
                  </a:lnTo>
                  <a:lnTo>
                    <a:pt x="296438" y="1029564"/>
                  </a:lnTo>
                  <a:lnTo>
                    <a:pt x="889314" y="1029564"/>
                  </a:lnTo>
                  <a:lnTo>
                    <a:pt x="1185752" y="513188"/>
                  </a:lnTo>
                  <a:lnTo>
                    <a:pt x="889314" y="0"/>
                  </a:lnTo>
                </a:path>
              </a:pathLst>
            </a:custGeom>
            <a:gradFill rotWithShape="1">
              <a:gsLst>
                <a:gs pos="0">
                  <a:srgbClr val="917A96"/>
                </a:gs>
                <a:gs pos="100000">
                  <a:srgbClr val="D5A6DE"/>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123775" y="848115"/>
              <a:ext cx="1541786" cy="1334033"/>
            </a:xfrm>
            <a:custGeom>
              <a:avLst/>
              <a:gdLst>
                <a:gd name="T0" fmla="*/ 360188 w 1440753"/>
                <a:gd name="T1" fmla="*/ 1246314 h 1246314"/>
                <a:gd name="T2" fmla="*/ 0 w 1440753"/>
                <a:gd name="T3" fmla="*/ 621563 h 1246314"/>
                <a:gd name="T4" fmla="*/ 360188 w 1440753"/>
                <a:gd name="T5" fmla="*/ 0 h 1246314"/>
                <a:gd name="T6" fmla="*/ 1080565 w 1440753"/>
                <a:gd name="T7" fmla="*/ 0 h 1246314"/>
                <a:gd name="T8" fmla="*/ 1440753 w 1440753"/>
                <a:gd name="T9" fmla="*/ 621563 h 1246314"/>
                <a:gd name="T10" fmla="*/ 1080565 w 1440753"/>
                <a:gd name="T11" fmla="*/ 1246314 h 1246314"/>
                <a:gd name="T12" fmla="*/ 360188 w 1440753"/>
                <a:gd name="T13" fmla="*/ 1246314 h 1246314"/>
              </a:gdLst>
              <a:ahLst/>
              <a:cxnLst>
                <a:cxn ang="0">
                  <a:pos x="T0" y="T1"/>
                </a:cxn>
                <a:cxn ang="0">
                  <a:pos x="T2" y="T3"/>
                </a:cxn>
                <a:cxn ang="0">
                  <a:pos x="T4" y="T5"/>
                </a:cxn>
                <a:cxn ang="0">
                  <a:pos x="T6" y="T7"/>
                </a:cxn>
                <a:cxn ang="0">
                  <a:pos x="T8" y="T9"/>
                </a:cxn>
                <a:cxn ang="0">
                  <a:pos x="T10" y="T11"/>
                </a:cxn>
                <a:cxn ang="0">
                  <a:pos x="T12" y="T13"/>
                </a:cxn>
              </a:cxnLst>
              <a:rect l="0" t="0" r="r" b="b"/>
              <a:pathLst>
                <a:path w="1440753" h="1246314">
                  <a:moveTo>
                    <a:pt x="360188" y="1246314"/>
                  </a:moveTo>
                  <a:lnTo>
                    <a:pt x="0" y="621563"/>
                  </a:lnTo>
                  <a:lnTo>
                    <a:pt x="360188" y="0"/>
                  </a:lnTo>
                  <a:lnTo>
                    <a:pt x="1080565" y="0"/>
                  </a:lnTo>
                  <a:lnTo>
                    <a:pt x="1440753" y="621563"/>
                  </a:lnTo>
                  <a:lnTo>
                    <a:pt x="1080565" y="1246314"/>
                  </a:lnTo>
                  <a:lnTo>
                    <a:pt x="360188" y="1246314"/>
                  </a:lnTo>
                  <a:close/>
                </a:path>
              </a:pathLst>
            </a:custGeom>
            <a:gradFill rotWithShape="1">
              <a:gsLst>
                <a:gs pos="0">
                  <a:srgbClr val="0070C0"/>
                </a:gs>
                <a:gs pos="100000">
                  <a:srgbClr val="51BFE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3253393" y="5464345"/>
              <a:ext cx="1272314" cy="1098615"/>
            </a:xfrm>
            <a:custGeom>
              <a:avLst/>
              <a:gdLst>
                <a:gd name="T0" fmla="*/ 296438 w 1188940"/>
                <a:gd name="T1" fmla="*/ 1026376 h 1026376"/>
                <a:gd name="T2" fmla="*/ 0 w 1188940"/>
                <a:gd name="T3" fmla="*/ 513188 h 1026376"/>
                <a:gd name="T4" fmla="*/ 296438 w 1188940"/>
                <a:gd name="T5" fmla="*/ 0 h 1026376"/>
                <a:gd name="T6" fmla="*/ 892502 w 1188940"/>
                <a:gd name="T7" fmla="*/ 0 h 1026376"/>
                <a:gd name="T8" fmla="*/ 1188940 w 1188940"/>
                <a:gd name="T9" fmla="*/ 513188 h 1026376"/>
                <a:gd name="T10" fmla="*/ 892502 w 1188940"/>
                <a:gd name="T11" fmla="*/ 1026376 h 1026376"/>
                <a:gd name="T12" fmla="*/ 296438 w 1188940"/>
                <a:gd name="T13" fmla="*/ 1026376 h 1026376"/>
              </a:gdLst>
              <a:ahLst/>
              <a:cxnLst>
                <a:cxn ang="0">
                  <a:pos x="T0" y="T1"/>
                </a:cxn>
                <a:cxn ang="0">
                  <a:pos x="T2" y="T3"/>
                </a:cxn>
                <a:cxn ang="0">
                  <a:pos x="T4" y="T5"/>
                </a:cxn>
                <a:cxn ang="0">
                  <a:pos x="T6" y="T7"/>
                </a:cxn>
                <a:cxn ang="0">
                  <a:pos x="T8" y="T9"/>
                </a:cxn>
                <a:cxn ang="0">
                  <a:pos x="T10" y="T11"/>
                </a:cxn>
                <a:cxn ang="0">
                  <a:pos x="T12" y="T13"/>
                </a:cxn>
              </a:cxnLst>
              <a:rect l="0" t="0" r="r" b="b"/>
              <a:pathLst>
                <a:path w="1188940" h="1026376">
                  <a:moveTo>
                    <a:pt x="296438" y="1026376"/>
                  </a:moveTo>
                  <a:lnTo>
                    <a:pt x="0" y="513188"/>
                  </a:lnTo>
                  <a:lnTo>
                    <a:pt x="296438" y="0"/>
                  </a:lnTo>
                  <a:lnTo>
                    <a:pt x="892502" y="0"/>
                  </a:lnTo>
                  <a:lnTo>
                    <a:pt x="1188940" y="513188"/>
                  </a:lnTo>
                  <a:lnTo>
                    <a:pt x="892502" y="1026376"/>
                  </a:lnTo>
                  <a:lnTo>
                    <a:pt x="296438" y="1026376"/>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523433" y="851525"/>
              <a:ext cx="712906" cy="617545"/>
            </a:xfrm>
            <a:custGeom>
              <a:avLst/>
              <a:gdLst>
                <a:gd name="T0" fmla="*/ 500439 w 666189"/>
                <a:gd name="T1" fmla="*/ 0 h 576938"/>
                <a:gd name="T2" fmla="*/ 165751 w 666189"/>
                <a:gd name="T3" fmla="*/ 0 h 576938"/>
                <a:gd name="T4" fmla="*/ 0 w 666189"/>
                <a:gd name="T5" fmla="*/ 290063 h 576938"/>
                <a:gd name="T6" fmla="*/ 165751 w 666189"/>
                <a:gd name="T7" fmla="*/ 576938 h 576938"/>
                <a:gd name="T8" fmla="*/ 500439 w 666189"/>
                <a:gd name="T9" fmla="*/ 576938 h 576938"/>
                <a:gd name="T10" fmla="*/ 666189 w 666189"/>
                <a:gd name="T11" fmla="*/ 290063 h 576938"/>
                <a:gd name="T12" fmla="*/ 500439 w 666189"/>
                <a:gd name="T13" fmla="*/ 0 h 576938"/>
                <a:gd name="T14" fmla="*/ 443064 w 666189"/>
                <a:gd name="T15" fmla="*/ 478126 h 576938"/>
                <a:gd name="T16" fmla="*/ 223126 w 666189"/>
                <a:gd name="T17" fmla="*/ 478126 h 576938"/>
                <a:gd name="T18" fmla="*/ 114750 w 666189"/>
                <a:gd name="T19" fmla="*/ 290063 h 576938"/>
                <a:gd name="T20" fmla="*/ 223126 w 666189"/>
                <a:gd name="T21" fmla="*/ 98813 h 576938"/>
                <a:gd name="T22" fmla="*/ 443064 w 666189"/>
                <a:gd name="T23" fmla="*/ 98813 h 576938"/>
                <a:gd name="T24" fmla="*/ 551439 w 666189"/>
                <a:gd name="T25" fmla="*/ 290063 h 576938"/>
                <a:gd name="T26" fmla="*/ 443064 w 666189"/>
                <a:gd name="T27" fmla="*/ 478126 h 57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6189" h="576938">
                  <a:moveTo>
                    <a:pt x="500439" y="0"/>
                  </a:moveTo>
                  <a:lnTo>
                    <a:pt x="165751" y="0"/>
                  </a:lnTo>
                  <a:lnTo>
                    <a:pt x="0" y="290063"/>
                  </a:lnTo>
                  <a:lnTo>
                    <a:pt x="165751" y="576938"/>
                  </a:lnTo>
                  <a:lnTo>
                    <a:pt x="500439" y="576938"/>
                  </a:lnTo>
                  <a:lnTo>
                    <a:pt x="666189" y="290063"/>
                  </a:lnTo>
                  <a:lnTo>
                    <a:pt x="500439" y="0"/>
                  </a:lnTo>
                  <a:close/>
                  <a:moveTo>
                    <a:pt x="443064" y="478126"/>
                  </a:moveTo>
                  <a:lnTo>
                    <a:pt x="223126" y="478126"/>
                  </a:lnTo>
                  <a:lnTo>
                    <a:pt x="114750" y="290063"/>
                  </a:lnTo>
                  <a:lnTo>
                    <a:pt x="223126" y="98813"/>
                  </a:lnTo>
                  <a:lnTo>
                    <a:pt x="443064" y="98813"/>
                  </a:lnTo>
                  <a:lnTo>
                    <a:pt x="551439" y="290063"/>
                  </a:lnTo>
                  <a:lnTo>
                    <a:pt x="443064" y="478126"/>
                  </a:lnTo>
                  <a:close/>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userDrawn="1"/>
          </p:nvSpPr>
          <p:spPr bwMode="auto">
            <a:xfrm>
              <a:off x="4334691" y="302218"/>
              <a:ext cx="1111995" cy="962141"/>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rgbClr val="A2C767"/>
                </a:gs>
                <a:gs pos="100000">
                  <a:srgbClr val="D2ECB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noEditPoints="1"/>
            </p:cNvSpPr>
            <p:nvPr/>
          </p:nvSpPr>
          <p:spPr bwMode="auto">
            <a:xfrm>
              <a:off x="1605866" y="4601147"/>
              <a:ext cx="600341" cy="320714"/>
            </a:xfrm>
            <a:custGeom>
              <a:avLst/>
              <a:gdLst>
                <a:gd name="T0" fmla="*/ 97 w 176"/>
                <a:gd name="T1" fmla="*/ 94 h 94"/>
                <a:gd name="T2" fmla="*/ 176 w 176"/>
                <a:gd name="T3" fmla="*/ 47 h 94"/>
                <a:gd name="T4" fmla="*/ 97 w 176"/>
                <a:gd name="T5" fmla="*/ 0 h 94"/>
                <a:gd name="T6" fmla="*/ 97 w 176"/>
                <a:gd name="T7" fmla="*/ 28 h 94"/>
                <a:gd name="T8" fmla="*/ 0 w 176"/>
                <a:gd name="T9" fmla="*/ 28 h 94"/>
                <a:gd name="T10" fmla="*/ 0 w 176"/>
                <a:gd name="T11" fmla="*/ 66 h 94"/>
                <a:gd name="T12" fmla="*/ 97 w 176"/>
                <a:gd name="T13" fmla="*/ 66 h 94"/>
                <a:gd name="T14" fmla="*/ 97 w 176"/>
                <a:gd name="T15" fmla="*/ 94 h 94"/>
                <a:gd name="T16" fmla="*/ 12 w 176"/>
                <a:gd name="T17" fmla="*/ 55 h 94"/>
                <a:gd name="T18" fmla="*/ 12 w 176"/>
                <a:gd name="T19" fmla="*/ 39 h 94"/>
                <a:gd name="T20" fmla="*/ 109 w 176"/>
                <a:gd name="T21" fmla="*/ 39 h 94"/>
                <a:gd name="T22" fmla="*/ 109 w 176"/>
                <a:gd name="T23" fmla="*/ 21 h 94"/>
                <a:gd name="T24" fmla="*/ 153 w 176"/>
                <a:gd name="T25" fmla="*/ 47 h 94"/>
                <a:gd name="T26" fmla="*/ 109 w 176"/>
                <a:gd name="T27" fmla="*/ 73 h 94"/>
                <a:gd name="T28" fmla="*/ 109 w 176"/>
                <a:gd name="T29" fmla="*/ 55 h 94"/>
                <a:gd name="T30" fmla="*/ 12 w 176"/>
                <a:gd name="T31"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94">
                  <a:moveTo>
                    <a:pt x="97" y="94"/>
                  </a:moveTo>
                  <a:cubicBezTo>
                    <a:pt x="176" y="47"/>
                    <a:pt x="176" y="47"/>
                    <a:pt x="176" y="47"/>
                  </a:cubicBezTo>
                  <a:cubicBezTo>
                    <a:pt x="97" y="0"/>
                    <a:pt x="97" y="0"/>
                    <a:pt x="97" y="0"/>
                  </a:cubicBezTo>
                  <a:cubicBezTo>
                    <a:pt x="97" y="0"/>
                    <a:pt x="97" y="21"/>
                    <a:pt x="97" y="28"/>
                  </a:cubicBezTo>
                  <a:cubicBezTo>
                    <a:pt x="86" y="28"/>
                    <a:pt x="0" y="28"/>
                    <a:pt x="0" y="28"/>
                  </a:cubicBezTo>
                  <a:cubicBezTo>
                    <a:pt x="0" y="66"/>
                    <a:pt x="0" y="66"/>
                    <a:pt x="0" y="66"/>
                  </a:cubicBezTo>
                  <a:cubicBezTo>
                    <a:pt x="0" y="66"/>
                    <a:pt x="86" y="66"/>
                    <a:pt x="97" y="66"/>
                  </a:cubicBezTo>
                  <a:cubicBezTo>
                    <a:pt x="97" y="73"/>
                    <a:pt x="97" y="94"/>
                    <a:pt x="97" y="94"/>
                  </a:cubicBezTo>
                  <a:close/>
                  <a:moveTo>
                    <a:pt x="12" y="55"/>
                  </a:moveTo>
                  <a:cubicBezTo>
                    <a:pt x="12" y="49"/>
                    <a:pt x="12" y="45"/>
                    <a:pt x="12" y="39"/>
                  </a:cubicBezTo>
                  <a:cubicBezTo>
                    <a:pt x="22" y="39"/>
                    <a:pt x="109" y="39"/>
                    <a:pt x="109" y="39"/>
                  </a:cubicBezTo>
                  <a:cubicBezTo>
                    <a:pt x="109" y="39"/>
                    <a:pt x="109" y="27"/>
                    <a:pt x="109" y="21"/>
                  </a:cubicBezTo>
                  <a:cubicBezTo>
                    <a:pt x="119" y="27"/>
                    <a:pt x="143" y="41"/>
                    <a:pt x="153" y="47"/>
                  </a:cubicBezTo>
                  <a:cubicBezTo>
                    <a:pt x="143" y="53"/>
                    <a:pt x="119" y="67"/>
                    <a:pt x="109" y="73"/>
                  </a:cubicBezTo>
                  <a:cubicBezTo>
                    <a:pt x="109" y="67"/>
                    <a:pt x="109" y="55"/>
                    <a:pt x="109" y="55"/>
                  </a:cubicBezTo>
                  <a:cubicBezTo>
                    <a:pt x="109" y="55"/>
                    <a:pt x="22" y="55"/>
                    <a:pt x="12" y="55"/>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p:nvSpPr>
          <p:spPr bwMode="auto">
            <a:xfrm>
              <a:off x="1189722" y="4788799"/>
              <a:ext cx="689028" cy="365068"/>
            </a:xfrm>
            <a:custGeom>
              <a:avLst/>
              <a:gdLst>
                <a:gd name="T0" fmla="*/ 91 w 202"/>
                <a:gd name="T1" fmla="*/ 75 h 107"/>
                <a:gd name="T2" fmla="*/ 202 w 202"/>
                <a:gd name="T3" fmla="*/ 75 h 107"/>
                <a:gd name="T4" fmla="*/ 202 w 202"/>
                <a:gd name="T5" fmla="*/ 31 h 107"/>
                <a:gd name="T6" fmla="*/ 91 w 202"/>
                <a:gd name="T7" fmla="*/ 31 h 107"/>
                <a:gd name="T8" fmla="*/ 91 w 202"/>
                <a:gd name="T9" fmla="*/ 0 h 107"/>
                <a:gd name="T10" fmla="*/ 0 w 202"/>
                <a:gd name="T11" fmla="*/ 53 h 107"/>
                <a:gd name="T12" fmla="*/ 91 w 202"/>
                <a:gd name="T13" fmla="*/ 107 h 107"/>
                <a:gd name="T14" fmla="*/ 91 w 202"/>
                <a:gd name="T15" fmla="*/ 75 h 107"/>
                <a:gd name="T16" fmla="*/ 78 w 202"/>
                <a:gd name="T17" fmla="*/ 62 h 107"/>
                <a:gd name="T18" fmla="*/ 78 w 202"/>
                <a:gd name="T19" fmla="*/ 83 h 107"/>
                <a:gd name="T20" fmla="*/ 27 w 202"/>
                <a:gd name="T21" fmla="*/ 53 h 107"/>
                <a:gd name="T22" fmla="*/ 78 w 202"/>
                <a:gd name="T23" fmla="*/ 23 h 107"/>
                <a:gd name="T24" fmla="*/ 78 w 202"/>
                <a:gd name="T25" fmla="*/ 45 h 107"/>
                <a:gd name="T26" fmla="*/ 188 w 202"/>
                <a:gd name="T27" fmla="*/ 45 h 107"/>
                <a:gd name="T28" fmla="*/ 188 w 202"/>
                <a:gd name="T29" fmla="*/ 62 h 107"/>
                <a:gd name="T30" fmla="*/ 78 w 202"/>
                <a:gd name="T31"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07">
                  <a:moveTo>
                    <a:pt x="91" y="75"/>
                  </a:moveTo>
                  <a:cubicBezTo>
                    <a:pt x="103" y="75"/>
                    <a:pt x="202" y="75"/>
                    <a:pt x="202" y="75"/>
                  </a:cubicBezTo>
                  <a:cubicBezTo>
                    <a:pt x="202" y="31"/>
                    <a:pt x="202" y="31"/>
                    <a:pt x="202" y="31"/>
                  </a:cubicBezTo>
                  <a:cubicBezTo>
                    <a:pt x="202" y="31"/>
                    <a:pt x="103" y="31"/>
                    <a:pt x="91" y="31"/>
                  </a:cubicBezTo>
                  <a:cubicBezTo>
                    <a:pt x="91" y="24"/>
                    <a:pt x="91" y="0"/>
                    <a:pt x="91" y="0"/>
                  </a:cubicBezTo>
                  <a:cubicBezTo>
                    <a:pt x="0" y="53"/>
                    <a:pt x="0" y="53"/>
                    <a:pt x="0" y="53"/>
                  </a:cubicBezTo>
                  <a:cubicBezTo>
                    <a:pt x="91" y="107"/>
                    <a:pt x="91" y="107"/>
                    <a:pt x="91" y="107"/>
                  </a:cubicBezTo>
                  <a:cubicBezTo>
                    <a:pt x="91" y="107"/>
                    <a:pt x="91" y="83"/>
                    <a:pt x="91" y="75"/>
                  </a:cubicBezTo>
                  <a:close/>
                  <a:moveTo>
                    <a:pt x="78" y="62"/>
                  </a:moveTo>
                  <a:cubicBezTo>
                    <a:pt x="78" y="62"/>
                    <a:pt x="78" y="76"/>
                    <a:pt x="78" y="83"/>
                  </a:cubicBezTo>
                  <a:cubicBezTo>
                    <a:pt x="65" y="76"/>
                    <a:pt x="39" y="60"/>
                    <a:pt x="27" y="53"/>
                  </a:cubicBezTo>
                  <a:cubicBezTo>
                    <a:pt x="39" y="46"/>
                    <a:pt x="65" y="31"/>
                    <a:pt x="78" y="23"/>
                  </a:cubicBezTo>
                  <a:cubicBezTo>
                    <a:pt x="78" y="30"/>
                    <a:pt x="78" y="45"/>
                    <a:pt x="78" y="45"/>
                  </a:cubicBezTo>
                  <a:cubicBezTo>
                    <a:pt x="78" y="45"/>
                    <a:pt x="177" y="45"/>
                    <a:pt x="188" y="45"/>
                  </a:cubicBezTo>
                  <a:cubicBezTo>
                    <a:pt x="188" y="50"/>
                    <a:pt x="188" y="56"/>
                    <a:pt x="188" y="62"/>
                  </a:cubicBezTo>
                  <a:cubicBezTo>
                    <a:pt x="177" y="62"/>
                    <a:pt x="78" y="62"/>
                    <a:pt x="78" y="62"/>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p:nvSpPr>
          <p:spPr bwMode="auto">
            <a:xfrm>
              <a:off x="3345493" y="4178079"/>
              <a:ext cx="436612" cy="436716"/>
            </a:xfrm>
            <a:custGeom>
              <a:avLst/>
              <a:gdLst>
                <a:gd name="T0" fmla="*/ 0 w 128"/>
                <a:gd name="T1" fmla="*/ 64 h 128"/>
                <a:gd name="T2" fmla="*/ 128 w 128"/>
                <a:gd name="T3" fmla="*/ 64 h 128"/>
                <a:gd name="T4" fmla="*/ 8 w 128"/>
                <a:gd name="T5" fmla="*/ 68 h 128"/>
                <a:gd name="T6" fmla="*/ 30 w 128"/>
                <a:gd name="T7" fmla="*/ 87 h 128"/>
                <a:gd name="T8" fmla="*/ 8 w 128"/>
                <a:gd name="T9" fmla="*/ 68 h 128"/>
                <a:gd name="T10" fmla="*/ 68 w 128"/>
                <a:gd name="T11" fmla="*/ 9 h 128"/>
                <a:gd name="T12" fmla="*/ 68 w 128"/>
                <a:gd name="T13" fmla="*/ 32 h 128"/>
                <a:gd name="T14" fmla="*/ 92 w 128"/>
                <a:gd name="T15" fmla="*/ 60 h 128"/>
                <a:gd name="T16" fmla="*/ 68 w 128"/>
                <a:gd name="T17" fmla="*/ 40 h 128"/>
                <a:gd name="T18" fmla="*/ 60 w 128"/>
                <a:gd name="T19" fmla="*/ 9 h 128"/>
                <a:gd name="T20" fmla="*/ 41 w 128"/>
                <a:gd name="T21" fmla="*/ 32 h 128"/>
                <a:gd name="T22" fmla="*/ 60 w 128"/>
                <a:gd name="T23" fmla="*/ 40 h 128"/>
                <a:gd name="T24" fmla="*/ 36 w 128"/>
                <a:gd name="T25" fmla="*/ 60 h 128"/>
                <a:gd name="T26" fmla="*/ 60 w 128"/>
                <a:gd name="T27" fmla="*/ 40 h 128"/>
                <a:gd name="T28" fmla="*/ 8 w 128"/>
                <a:gd name="T29" fmla="*/ 60 h 128"/>
                <a:gd name="T30" fmla="*/ 31 w 128"/>
                <a:gd name="T31" fmla="*/ 40 h 128"/>
                <a:gd name="T32" fmla="*/ 36 w 128"/>
                <a:gd name="T33" fmla="*/ 68 h 128"/>
                <a:gd name="T34" fmla="*/ 60 w 128"/>
                <a:gd name="T35" fmla="*/ 87 h 128"/>
                <a:gd name="T36" fmla="*/ 36 w 128"/>
                <a:gd name="T37" fmla="*/ 68 h 128"/>
                <a:gd name="T38" fmla="*/ 60 w 128"/>
                <a:gd name="T39" fmla="*/ 119 h 128"/>
                <a:gd name="T40" fmla="*/ 60 w 128"/>
                <a:gd name="T41" fmla="*/ 95 h 128"/>
                <a:gd name="T42" fmla="*/ 68 w 128"/>
                <a:gd name="T43" fmla="*/ 95 h 128"/>
                <a:gd name="T44" fmla="*/ 68 w 128"/>
                <a:gd name="T45" fmla="*/ 119 h 128"/>
                <a:gd name="T46" fmla="*/ 68 w 128"/>
                <a:gd name="T47" fmla="*/ 68 h 128"/>
                <a:gd name="T48" fmla="*/ 89 w 128"/>
                <a:gd name="T49" fmla="*/ 87 h 128"/>
                <a:gd name="T50" fmla="*/ 99 w 128"/>
                <a:gd name="T51" fmla="*/ 68 h 128"/>
                <a:gd name="T52" fmla="*/ 115 w 128"/>
                <a:gd name="T53" fmla="*/ 87 h 128"/>
                <a:gd name="T54" fmla="*/ 99 w 128"/>
                <a:gd name="T55" fmla="*/ 68 h 128"/>
                <a:gd name="T56" fmla="*/ 97 w 128"/>
                <a:gd name="T57" fmla="*/ 40 h 128"/>
                <a:gd name="T58" fmla="*/ 120 w 128"/>
                <a:gd name="T59" fmla="*/ 60 h 128"/>
                <a:gd name="T60" fmla="*/ 110 w 128"/>
                <a:gd name="T61" fmla="*/ 32 h 128"/>
                <a:gd name="T62" fmla="*/ 85 w 128"/>
                <a:gd name="T63" fmla="*/ 12 h 128"/>
                <a:gd name="T64" fmla="*/ 43 w 128"/>
                <a:gd name="T65" fmla="*/ 12 h 128"/>
                <a:gd name="T66" fmla="*/ 18 w 128"/>
                <a:gd name="T67" fmla="*/ 32 h 128"/>
                <a:gd name="T68" fmla="*/ 17 w 128"/>
                <a:gd name="T69" fmla="*/ 95 h 128"/>
                <a:gd name="T70" fmla="*/ 43 w 128"/>
                <a:gd name="T71" fmla="*/ 116 h 128"/>
                <a:gd name="T72" fmla="*/ 85 w 128"/>
                <a:gd name="T73" fmla="*/ 116 h 128"/>
                <a:gd name="T74" fmla="*/ 110 w 128"/>
                <a:gd name="T75"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8" y="68"/>
                  </a:moveTo>
                  <a:cubicBezTo>
                    <a:pt x="28" y="68"/>
                    <a:pt x="28" y="68"/>
                    <a:pt x="28" y="68"/>
                  </a:cubicBezTo>
                  <a:cubicBezTo>
                    <a:pt x="28" y="75"/>
                    <a:pt x="29" y="81"/>
                    <a:pt x="30" y="87"/>
                  </a:cubicBezTo>
                  <a:cubicBezTo>
                    <a:pt x="13" y="87"/>
                    <a:pt x="13" y="87"/>
                    <a:pt x="13" y="87"/>
                  </a:cubicBezTo>
                  <a:cubicBezTo>
                    <a:pt x="10" y="81"/>
                    <a:pt x="9" y="75"/>
                    <a:pt x="8" y="68"/>
                  </a:cubicBezTo>
                  <a:close/>
                  <a:moveTo>
                    <a:pt x="68" y="32"/>
                  </a:moveTo>
                  <a:cubicBezTo>
                    <a:pt x="68" y="9"/>
                    <a:pt x="68" y="9"/>
                    <a:pt x="68" y="9"/>
                  </a:cubicBezTo>
                  <a:cubicBezTo>
                    <a:pt x="75" y="11"/>
                    <a:pt x="82" y="20"/>
                    <a:pt x="86" y="32"/>
                  </a:cubicBezTo>
                  <a:lnTo>
                    <a:pt x="68" y="32"/>
                  </a:lnTo>
                  <a:close/>
                  <a:moveTo>
                    <a:pt x="89" y="40"/>
                  </a:moveTo>
                  <a:cubicBezTo>
                    <a:pt x="90" y="46"/>
                    <a:pt x="91" y="53"/>
                    <a:pt x="92" y="60"/>
                  </a:cubicBezTo>
                  <a:cubicBezTo>
                    <a:pt x="68" y="60"/>
                    <a:pt x="68" y="60"/>
                    <a:pt x="68" y="60"/>
                  </a:cubicBezTo>
                  <a:cubicBezTo>
                    <a:pt x="68" y="40"/>
                    <a:pt x="68" y="40"/>
                    <a:pt x="68" y="40"/>
                  </a:cubicBezTo>
                  <a:lnTo>
                    <a:pt x="89" y="40"/>
                  </a:lnTo>
                  <a:close/>
                  <a:moveTo>
                    <a:pt x="60" y="9"/>
                  </a:moveTo>
                  <a:cubicBezTo>
                    <a:pt x="60" y="32"/>
                    <a:pt x="60" y="32"/>
                    <a:pt x="60" y="32"/>
                  </a:cubicBezTo>
                  <a:cubicBezTo>
                    <a:pt x="41" y="32"/>
                    <a:pt x="41" y="32"/>
                    <a:pt x="41" y="32"/>
                  </a:cubicBezTo>
                  <a:cubicBezTo>
                    <a:pt x="46" y="20"/>
                    <a:pt x="52" y="11"/>
                    <a:pt x="60" y="9"/>
                  </a:cubicBezTo>
                  <a:close/>
                  <a:moveTo>
                    <a:pt x="60" y="40"/>
                  </a:moveTo>
                  <a:cubicBezTo>
                    <a:pt x="60" y="60"/>
                    <a:pt x="60" y="60"/>
                    <a:pt x="60" y="60"/>
                  </a:cubicBezTo>
                  <a:cubicBezTo>
                    <a:pt x="36" y="60"/>
                    <a:pt x="36" y="60"/>
                    <a:pt x="36" y="60"/>
                  </a:cubicBezTo>
                  <a:cubicBezTo>
                    <a:pt x="36" y="53"/>
                    <a:pt x="37" y="46"/>
                    <a:pt x="39" y="40"/>
                  </a:cubicBezTo>
                  <a:lnTo>
                    <a:pt x="60" y="40"/>
                  </a:lnTo>
                  <a:close/>
                  <a:moveTo>
                    <a:pt x="28" y="60"/>
                  </a:moveTo>
                  <a:cubicBezTo>
                    <a:pt x="8" y="60"/>
                    <a:pt x="8" y="60"/>
                    <a:pt x="8" y="60"/>
                  </a:cubicBezTo>
                  <a:cubicBezTo>
                    <a:pt x="9" y="53"/>
                    <a:pt x="10" y="46"/>
                    <a:pt x="13" y="40"/>
                  </a:cubicBezTo>
                  <a:cubicBezTo>
                    <a:pt x="31" y="40"/>
                    <a:pt x="31" y="40"/>
                    <a:pt x="31" y="40"/>
                  </a:cubicBezTo>
                  <a:cubicBezTo>
                    <a:pt x="29" y="46"/>
                    <a:pt x="28" y="53"/>
                    <a:pt x="28" y="60"/>
                  </a:cubicBezTo>
                  <a:close/>
                  <a:moveTo>
                    <a:pt x="36" y="68"/>
                  </a:moveTo>
                  <a:cubicBezTo>
                    <a:pt x="60" y="68"/>
                    <a:pt x="60" y="68"/>
                    <a:pt x="60" y="68"/>
                  </a:cubicBezTo>
                  <a:cubicBezTo>
                    <a:pt x="60" y="87"/>
                    <a:pt x="60" y="87"/>
                    <a:pt x="60" y="87"/>
                  </a:cubicBezTo>
                  <a:cubicBezTo>
                    <a:pt x="39" y="87"/>
                    <a:pt x="39" y="87"/>
                    <a:pt x="39" y="87"/>
                  </a:cubicBezTo>
                  <a:cubicBezTo>
                    <a:pt x="37" y="81"/>
                    <a:pt x="36" y="75"/>
                    <a:pt x="36" y="68"/>
                  </a:cubicBezTo>
                  <a:close/>
                  <a:moveTo>
                    <a:pt x="60" y="95"/>
                  </a:moveTo>
                  <a:cubicBezTo>
                    <a:pt x="60" y="119"/>
                    <a:pt x="60" y="119"/>
                    <a:pt x="60" y="119"/>
                  </a:cubicBezTo>
                  <a:cubicBezTo>
                    <a:pt x="52" y="117"/>
                    <a:pt x="45" y="108"/>
                    <a:pt x="41" y="95"/>
                  </a:cubicBezTo>
                  <a:lnTo>
                    <a:pt x="60" y="95"/>
                  </a:lnTo>
                  <a:close/>
                  <a:moveTo>
                    <a:pt x="68" y="119"/>
                  </a:moveTo>
                  <a:cubicBezTo>
                    <a:pt x="68" y="95"/>
                    <a:pt x="68" y="95"/>
                    <a:pt x="68" y="95"/>
                  </a:cubicBezTo>
                  <a:cubicBezTo>
                    <a:pt x="87" y="95"/>
                    <a:pt x="87" y="95"/>
                    <a:pt x="87" y="95"/>
                  </a:cubicBezTo>
                  <a:cubicBezTo>
                    <a:pt x="82" y="108"/>
                    <a:pt x="76" y="117"/>
                    <a:pt x="68" y="119"/>
                  </a:cubicBezTo>
                  <a:close/>
                  <a:moveTo>
                    <a:pt x="68" y="87"/>
                  </a:moveTo>
                  <a:cubicBezTo>
                    <a:pt x="68" y="68"/>
                    <a:pt x="68" y="68"/>
                    <a:pt x="68" y="68"/>
                  </a:cubicBezTo>
                  <a:cubicBezTo>
                    <a:pt x="92" y="68"/>
                    <a:pt x="92" y="68"/>
                    <a:pt x="92" y="68"/>
                  </a:cubicBezTo>
                  <a:cubicBezTo>
                    <a:pt x="91" y="75"/>
                    <a:pt x="90" y="81"/>
                    <a:pt x="89" y="87"/>
                  </a:cubicBezTo>
                  <a:lnTo>
                    <a:pt x="68" y="87"/>
                  </a:lnTo>
                  <a:close/>
                  <a:moveTo>
                    <a:pt x="99" y="68"/>
                  </a:moveTo>
                  <a:cubicBezTo>
                    <a:pt x="120" y="68"/>
                    <a:pt x="120" y="68"/>
                    <a:pt x="120" y="68"/>
                  </a:cubicBezTo>
                  <a:cubicBezTo>
                    <a:pt x="119" y="75"/>
                    <a:pt x="117" y="81"/>
                    <a:pt x="115" y="87"/>
                  </a:cubicBezTo>
                  <a:cubicBezTo>
                    <a:pt x="97" y="87"/>
                    <a:pt x="97" y="87"/>
                    <a:pt x="97" y="87"/>
                  </a:cubicBezTo>
                  <a:cubicBezTo>
                    <a:pt x="98" y="81"/>
                    <a:pt x="99" y="75"/>
                    <a:pt x="99" y="68"/>
                  </a:cubicBezTo>
                  <a:close/>
                  <a:moveTo>
                    <a:pt x="99" y="60"/>
                  </a:moveTo>
                  <a:cubicBezTo>
                    <a:pt x="99" y="53"/>
                    <a:pt x="98" y="46"/>
                    <a:pt x="97" y="40"/>
                  </a:cubicBezTo>
                  <a:cubicBezTo>
                    <a:pt x="114" y="40"/>
                    <a:pt x="114" y="40"/>
                    <a:pt x="114" y="40"/>
                  </a:cubicBezTo>
                  <a:cubicBezTo>
                    <a:pt x="117" y="46"/>
                    <a:pt x="119" y="53"/>
                    <a:pt x="120" y="60"/>
                  </a:cubicBezTo>
                  <a:lnTo>
                    <a:pt x="99" y="60"/>
                  </a:lnTo>
                  <a:close/>
                  <a:moveTo>
                    <a:pt x="110" y="32"/>
                  </a:moveTo>
                  <a:cubicBezTo>
                    <a:pt x="95" y="32"/>
                    <a:pt x="95" y="32"/>
                    <a:pt x="95" y="32"/>
                  </a:cubicBezTo>
                  <a:cubicBezTo>
                    <a:pt x="92" y="24"/>
                    <a:pt x="89" y="17"/>
                    <a:pt x="85" y="12"/>
                  </a:cubicBezTo>
                  <a:cubicBezTo>
                    <a:pt x="95" y="16"/>
                    <a:pt x="103" y="23"/>
                    <a:pt x="110" y="32"/>
                  </a:cubicBezTo>
                  <a:close/>
                  <a:moveTo>
                    <a:pt x="43" y="12"/>
                  </a:moveTo>
                  <a:cubicBezTo>
                    <a:pt x="39" y="17"/>
                    <a:pt x="35" y="24"/>
                    <a:pt x="33" y="32"/>
                  </a:cubicBezTo>
                  <a:cubicBezTo>
                    <a:pt x="18" y="32"/>
                    <a:pt x="18" y="32"/>
                    <a:pt x="18" y="32"/>
                  </a:cubicBezTo>
                  <a:cubicBezTo>
                    <a:pt x="24" y="23"/>
                    <a:pt x="33" y="16"/>
                    <a:pt x="43" y="12"/>
                  </a:cubicBezTo>
                  <a:close/>
                  <a:moveTo>
                    <a:pt x="17" y="95"/>
                  </a:moveTo>
                  <a:cubicBezTo>
                    <a:pt x="32" y="95"/>
                    <a:pt x="32" y="95"/>
                    <a:pt x="32" y="95"/>
                  </a:cubicBezTo>
                  <a:cubicBezTo>
                    <a:pt x="35" y="103"/>
                    <a:pt x="39" y="110"/>
                    <a:pt x="43" y="116"/>
                  </a:cubicBezTo>
                  <a:cubicBezTo>
                    <a:pt x="32" y="112"/>
                    <a:pt x="23" y="104"/>
                    <a:pt x="17" y="95"/>
                  </a:cubicBezTo>
                  <a:close/>
                  <a:moveTo>
                    <a:pt x="85" y="116"/>
                  </a:moveTo>
                  <a:cubicBezTo>
                    <a:pt x="89" y="110"/>
                    <a:pt x="93" y="103"/>
                    <a:pt x="95" y="95"/>
                  </a:cubicBezTo>
                  <a:cubicBezTo>
                    <a:pt x="110" y="95"/>
                    <a:pt x="110" y="95"/>
                    <a:pt x="110" y="95"/>
                  </a:cubicBezTo>
                  <a:cubicBezTo>
                    <a:pt x="104" y="104"/>
                    <a:pt x="95" y="112"/>
                    <a:pt x="85" y="116"/>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auto">
            <a:xfrm>
              <a:off x="469994" y="3837588"/>
              <a:ext cx="1006832" cy="871150"/>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09800"/>
            <a:ext cx="7689583" cy="3505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57200" y="457200"/>
            <a:ext cx="5257800" cy="1051560"/>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a:t>
            </a:r>
          </a:p>
        </p:txBody>
      </p:sp>
      <p:sp>
        <p:nvSpPr>
          <p:cNvPr id="9" name="Subtitle 2"/>
          <p:cNvSpPr>
            <a:spLocks noGrp="1"/>
          </p:cNvSpPr>
          <p:nvPr>
            <p:ph type="subTitle" idx="11" hasCustomPrompt="1"/>
          </p:nvPr>
        </p:nvSpPr>
        <p:spPr>
          <a:xfrm>
            <a:off x="457200" y="1510553"/>
            <a:ext cx="5257800" cy="475488"/>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a:t>
            </a:r>
          </a:p>
        </p:txBody>
      </p:sp>
      <p:cxnSp>
        <p:nvCxnSpPr>
          <p:cNvPr id="25" name="Straight Connector 2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57800" cy="1047926"/>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 and Photo</a:t>
            </a:r>
          </a:p>
        </p:txBody>
      </p:sp>
      <p:sp>
        <p:nvSpPr>
          <p:cNvPr id="3" name="Content Placeholder 2"/>
          <p:cNvSpPr>
            <a:spLocks noGrp="1"/>
          </p:cNvSpPr>
          <p:nvPr>
            <p:ph sz="half" idx="1"/>
          </p:nvPr>
        </p:nvSpPr>
        <p:spPr>
          <a:xfrm>
            <a:off x="762000" y="2209800"/>
            <a:ext cx="4267200" cy="3505200"/>
          </a:xfrm>
        </p:spPr>
        <p:txBody>
          <a:bodyPr>
            <a:normAutofit/>
          </a:bodyPr>
          <a:lstStyle>
            <a:lvl1pPr marL="0" indent="0">
              <a:lnSpc>
                <a:spcPct val="120000"/>
              </a:lnSpc>
              <a:spcBef>
                <a:spcPts val="0"/>
              </a:spcBef>
              <a:buFontTx/>
              <a:buNone/>
              <a:defRPr sz="1600">
                <a:solidFill>
                  <a:schemeClr val="tx2"/>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334000" y="2209800"/>
            <a:ext cx="3176478" cy="3505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457200" y="1505126"/>
            <a:ext cx="5259765" cy="476074"/>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cxnSp>
        <p:nvCxnSpPr>
          <p:cNvPr id="5" name="Straight Connector 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762000" y="1828800"/>
            <a:ext cx="76962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457200"/>
            <a:ext cx="5257800" cy="1060304"/>
          </a:xfrm>
          <a:prstGeom prst="rect">
            <a:avLst/>
          </a:prstGeom>
        </p:spPr>
        <p:txBody>
          <a:bodyPr vert="horz" lIns="91440" tIns="45720" rIns="91440" bIns="45720" rtlCol="0" anchor="t">
            <a:normAutofit/>
          </a:bodyPr>
          <a:lstStyle/>
          <a:p>
            <a:r>
              <a:rPr lang="en-US" dirty="0"/>
              <a:t>Content Page </a:t>
            </a:r>
            <a:br>
              <a:rPr lang="en-US" dirty="0"/>
            </a:br>
            <a:r>
              <a:rPr lang="en-US" dirty="0"/>
              <a:t>with Text</a:t>
            </a:r>
          </a:p>
        </p:txBody>
      </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Lst>
  <p:txStyles>
    <p:titleStyle>
      <a:lvl1pPr algn="l" defTabSz="914400" rtl="0" eaLnBrk="1" latinLnBrk="0" hangingPunct="1">
        <a:lnSpc>
          <a:spcPct val="90000"/>
        </a:lnSpc>
        <a:spcBef>
          <a:spcPct val="0"/>
        </a:spcBef>
        <a:buNone/>
        <a:defRPr sz="3600" kern="1200" baseline="0">
          <a:solidFill>
            <a:srgbClr val="51BFE1"/>
          </a:solidFill>
          <a:latin typeface="+mj-lt"/>
          <a:ea typeface="+mj-ea"/>
          <a:cs typeface="+mj-cs"/>
        </a:defRPr>
      </a:lvl1pPr>
    </p:titleStyle>
    <p:bodyStyle>
      <a:lvl1pPr marL="342900" indent="-342900" algn="l" defTabSz="914400" rtl="0" eaLnBrk="1" latinLnBrk="0" hangingPunct="1">
        <a:spcBef>
          <a:spcPct val="20000"/>
        </a:spcBef>
        <a:buClr>
          <a:srgbClr val="51BFE1"/>
        </a:buClr>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Clr>
          <a:srgbClr val="51BFE1"/>
        </a:buClr>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hitehouse.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962400" y="2793206"/>
            <a:ext cx="5029200" cy="1016794"/>
          </a:xfrm>
        </p:spPr>
        <p:txBody>
          <a:bodyPr/>
          <a:lstStyle/>
          <a:p>
            <a:r>
              <a:rPr lang="en-US" sz="3600" dirty="0">
                <a:solidFill>
                  <a:srgbClr val="239FC7"/>
                </a:solidFill>
              </a:rPr>
              <a:t>Effectively Managing Rotational Assignments</a:t>
            </a:r>
          </a:p>
        </p:txBody>
      </p:sp>
      <p:sp>
        <p:nvSpPr>
          <p:cNvPr id="17" name="Subtitle 16"/>
          <p:cNvSpPr>
            <a:spLocks noGrp="1"/>
          </p:cNvSpPr>
          <p:nvPr>
            <p:ph type="subTitle" idx="1"/>
          </p:nvPr>
        </p:nvSpPr>
        <p:spPr>
          <a:xfrm>
            <a:off x="4600620" y="3907825"/>
            <a:ext cx="4128962" cy="435575"/>
          </a:xfrm>
        </p:spPr>
        <p:txBody>
          <a:bodyPr>
            <a:normAutofit/>
          </a:bodyPr>
          <a:lstStyle/>
          <a:p>
            <a:r>
              <a:rPr lang="en-US" dirty="0"/>
              <a:t>An eBay Case Study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962400" y="2793206"/>
            <a:ext cx="4724400" cy="559594"/>
          </a:xfrm>
        </p:spPr>
        <p:txBody>
          <a:bodyPr/>
          <a:lstStyle/>
          <a:p>
            <a:r>
              <a:rPr lang="en-US" sz="3600" dirty="0">
                <a:solidFill>
                  <a:srgbClr val="239FC7"/>
                </a:solidFill>
              </a:rPr>
              <a:t>Starting from scratch!</a:t>
            </a:r>
          </a:p>
        </p:txBody>
      </p:sp>
      <p:sp>
        <p:nvSpPr>
          <p:cNvPr id="17" name="Subtitle 16"/>
          <p:cNvSpPr>
            <a:spLocks noGrp="1"/>
          </p:cNvSpPr>
          <p:nvPr>
            <p:ph type="subTitle" idx="1"/>
          </p:nvPr>
        </p:nvSpPr>
        <p:spPr>
          <a:xfrm>
            <a:off x="4600620" y="3907825"/>
            <a:ext cx="4128962" cy="1197575"/>
          </a:xfrm>
        </p:spPr>
        <p:txBody>
          <a:bodyPr>
            <a:normAutofit/>
          </a:bodyPr>
          <a:lstStyle/>
          <a:p>
            <a:r>
              <a:rPr lang="en-US" dirty="0"/>
              <a:t>Eric Halverson </a:t>
            </a:r>
            <a:br>
              <a:rPr lang="en-US" dirty="0"/>
            </a:br>
            <a:r>
              <a:rPr lang="en-US" dirty="0"/>
              <a:t>eBay, Director, HR Global Mobility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extLst>
      <p:ext uri="{BB962C8B-B14F-4D97-AF65-F5344CB8AC3E}">
        <p14:creationId xmlns:p14="http://schemas.microsoft.com/office/powerpoint/2010/main" val="236863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from scratch!</a:t>
            </a:r>
          </a:p>
        </p:txBody>
      </p:sp>
      <p:sp>
        <p:nvSpPr>
          <p:cNvPr id="5" name="Subtitle 4"/>
          <p:cNvSpPr>
            <a:spLocks noGrp="1"/>
          </p:cNvSpPr>
          <p:nvPr>
            <p:ph type="subTitle" idx="11"/>
          </p:nvPr>
        </p:nvSpPr>
        <p:spPr>
          <a:xfrm>
            <a:off x="457200" y="1276526"/>
            <a:ext cx="5259765" cy="476074"/>
          </a:xfrm>
        </p:spPr>
        <p:txBody>
          <a:bodyPr/>
          <a:lstStyle/>
          <a:p>
            <a:r>
              <a:rPr lang="en-US" dirty="0"/>
              <a:t>“Hey, we got an idea!”</a:t>
            </a:r>
          </a:p>
        </p:txBody>
      </p:sp>
      <p:sp>
        <p:nvSpPr>
          <p:cNvPr id="7" name="Content Placeholder 1"/>
          <p:cNvSpPr txBox="1">
            <a:spLocks/>
          </p:cNvSpPr>
          <p:nvPr/>
        </p:nvSpPr>
        <p:spPr>
          <a:xfrm>
            <a:off x="762001" y="1828800"/>
            <a:ext cx="7689583" cy="3657600"/>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0"/>
              </a:spcBef>
              <a:buClr>
                <a:srgbClr val="51BFE1"/>
              </a:buClr>
              <a:buFontTx/>
              <a:buNone/>
              <a:defRPr sz="16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51BFE1"/>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indent="-285750">
              <a:buFont typeface="Arial"/>
              <a:buChar char="•"/>
            </a:pPr>
            <a:r>
              <a:rPr lang="en-US" sz="1700" dirty="0">
                <a:solidFill>
                  <a:schemeClr val="tx1"/>
                </a:solidFill>
              </a:rPr>
              <a:t>Approached by the business- Tech, Finance, Analytics</a:t>
            </a:r>
          </a:p>
          <a:p>
            <a:pPr marL="285750" indent="-285750">
              <a:buFont typeface="Arial"/>
              <a:buChar char="•"/>
            </a:pPr>
            <a:r>
              <a:rPr lang="en-US" sz="1700" dirty="0">
                <a:solidFill>
                  <a:schemeClr val="tx1"/>
                </a:solidFill>
              </a:rPr>
              <a:t>Leadership Development Program 1.0: How it works</a:t>
            </a:r>
          </a:p>
          <a:p>
            <a:pPr lvl="1">
              <a:buFont typeface="Lucida Grande"/>
              <a:buChar char="-"/>
            </a:pPr>
            <a:r>
              <a:rPr lang="en-US" sz="1400" dirty="0">
                <a:solidFill>
                  <a:schemeClr val="tx1"/>
                </a:solidFill>
              </a:rPr>
              <a:t>Employee volunteers and is vetted for potential</a:t>
            </a:r>
          </a:p>
          <a:p>
            <a:pPr lvl="1">
              <a:buFont typeface="Lucida Grande"/>
              <a:buChar char="-"/>
            </a:pPr>
            <a:r>
              <a:rPr lang="en-US" sz="1400" dirty="0">
                <a:solidFill>
                  <a:schemeClr val="tx1"/>
                </a:solidFill>
              </a:rPr>
              <a:t>A series of four 6 month rotations, domestic and international</a:t>
            </a:r>
          </a:p>
          <a:p>
            <a:pPr lvl="1">
              <a:buFont typeface="Lucida Grande"/>
              <a:buChar char="-"/>
            </a:pPr>
            <a:r>
              <a:rPr lang="en-US" sz="1400" dirty="0">
                <a:solidFill>
                  <a:schemeClr val="tx1"/>
                </a:solidFill>
              </a:rPr>
              <a:t>Next rotation only identified at end of previous rotation</a:t>
            </a:r>
          </a:p>
          <a:p>
            <a:pPr lvl="1">
              <a:buFont typeface="Lucida Grande"/>
              <a:buChar char="-"/>
            </a:pPr>
            <a:r>
              <a:rPr lang="en-US" sz="1400" dirty="0">
                <a:solidFill>
                  <a:schemeClr val="tx1"/>
                </a:solidFill>
              </a:rPr>
              <a:t>Permanent placement after 24 months</a:t>
            </a:r>
          </a:p>
          <a:p>
            <a:pPr marL="285750" indent="-285750">
              <a:buFont typeface="Arial"/>
              <a:buChar char="•"/>
            </a:pPr>
            <a:r>
              <a:rPr lang="en-US" sz="1700" dirty="0">
                <a:solidFill>
                  <a:schemeClr val="tx1"/>
                </a:solidFill>
              </a:rPr>
              <a:t>Objectives for the EE:</a:t>
            </a:r>
          </a:p>
          <a:p>
            <a:pPr lvl="1">
              <a:buFont typeface="Lucida Grande"/>
              <a:buChar char="-"/>
            </a:pPr>
            <a:r>
              <a:rPr lang="en-US" sz="1400" dirty="0">
                <a:solidFill>
                  <a:schemeClr val="tx1"/>
                </a:solidFill>
              </a:rPr>
              <a:t>Growth opportunities- Career enhancement- Leadership role</a:t>
            </a:r>
          </a:p>
          <a:p>
            <a:pPr lvl="1">
              <a:buFont typeface="Lucida Grande"/>
              <a:buChar char="-"/>
            </a:pPr>
            <a:r>
              <a:rPr lang="en-US" sz="1400" dirty="0">
                <a:solidFill>
                  <a:schemeClr val="tx1"/>
                </a:solidFill>
              </a:rPr>
              <a:t>International travel</a:t>
            </a:r>
          </a:p>
          <a:p>
            <a:pPr marL="171450" indent="-171450">
              <a:buFont typeface="Arial"/>
              <a:buChar char="•"/>
            </a:pPr>
            <a:r>
              <a:rPr lang="en-US" sz="1700" dirty="0">
                <a:solidFill>
                  <a:schemeClr val="tx1"/>
                </a:solidFill>
              </a:rPr>
              <a:t>Objectives for the ER </a:t>
            </a:r>
          </a:p>
          <a:p>
            <a:pPr lvl="1">
              <a:buFont typeface="Lucida Grande"/>
              <a:buChar char="-"/>
            </a:pPr>
            <a:r>
              <a:rPr lang="en-US" sz="1400" dirty="0">
                <a:solidFill>
                  <a:schemeClr val="tx1"/>
                </a:solidFill>
              </a:rPr>
              <a:t>Identification and development of promising talent; develop within </a:t>
            </a:r>
            <a:r>
              <a:rPr lang="en-US" sz="1400" dirty="0" err="1">
                <a:solidFill>
                  <a:schemeClr val="tx1"/>
                </a:solidFill>
              </a:rPr>
              <a:t>vs</a:t>
            </a:r>
            <a:r>
              <a:rPr lang="en-US" sz="1400" dirty="0">
                <a:solidFill>
                  <a:schemeClr val="tx1"/>
                </a:solidFill>
              </a:rPr>
              <a:t> buy</a:t>
            </a:r>
          </a:p>
          <a:p>
            <a:pPr lvl="1">
              <a:buFont typeface="Lucida Grande"/>
              <a:buChar char="-"/>
            </a:pPr>
            <a:r>
              <a:rPr lang="en-US" sz="1400" dirty="0">
                <a:solidFill>
                  <a:schemeClr val="tx1"/>
                </a:solidFill>
              </a:rPr>
              <a:t>DNA cross-pollination of skills, culture, knowledge, internal network</a:t>
            </a:r>
          </a:p>
          <a:p>
            <a:pPr lvl="1">
              <a:buFont typeface="Lucida Grande"/>
              <a:buChar char="-"/>
            </a:pPr>
            <a:r>
              <a:rPr lang="en-US" sz="1400" dirty="0">
                <a:solidFill>
                  <a:schemeClr val="tx1"/>
                </a:solidFill>
              </a:rPr>
              <a:t>Cross training skills, work for different orgs and </a:t>
            </a:r>
            <a:r>
              <a:rPr lang="en-US" sz="1400" dirty="0" err="1">
                <a:solidFill>
                  <a:schemeClr val="tx1"/>
                </a:solidFill>
              </a:rPr>
              <a:t>mgrs</a:t>
            </a:r>
            <a:endParaRPr lang="en-US" sz="1400" dirty="0">
              <a:solidFill>
                <a:schemeClr val="tx1"/>
              </a:solidFill>
            </a:endParaRPr>
          </a:p>
          <a:p>
            <a:pPr lvl="1">
              <a:buFont typeface="Lucida Grande"/>
              <a:buChar char="-"/>
            </a:pPr>
            <a:r>
              <a:rPr lang="en-US" sz="1400" dirty="0">
                <a:solidFill>
                  <a:schemeClr val="tx1"/>
                </a:solidFill>
              </a:rPr>
              <a:t>Top talent retention, succession planning </a:t>
            </a:r>
          </a:p>
        </p:txBody>
      </p:sp>
    </p:spTree>
    <p:extLst>
      <p:ext uri="{BB962C8B-B14F-4D97-AF65-F5344CB8AC3E}">
        <p14:creationId xmlns:p14="http://schemas.microsoft.com/office/powerpoint/2010/main" val="117389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from scratch!</a:t>
            </a:r>
          </a:p>
        </p:txBody>
      </p:sp>
      <p:sp>
        <p:nvSpPr>
          <p:cNvPr id="5" name="Subtitle 4"/>
          <p:cNvSpPr>
            <a:spLocks noGrp="1"/>
          </p:cNvSpPr>
          <p:nvPr>
            <p:ph type="subTitle" idx="11"/>
          </p:nvPr>
        </p:nvSpPr>
        <p:spPr>
          <a:xfrm>
            <a:off x="457200" y="1276526"/>
            <a:ext cx="5259765" cy="476074"/>
          </a:xfrm>
        </p:spPr>
        <p:txBody>
          <a:bodyPr/>
          <a:lstStyle/>
          <a:p>
            <a:r>
              <a:rPr lang="en-US" dirty="0"/>
              <a:t>“Hey! How hard can it be?”</a:t>
            </a:r>
          </a:p>
        </p:txBody>
      </p:sp>
      <p:sp>
        <p:nvSpPr>
          <p:cNvPr id="7" name="Content Placeholder 1"/>
          <p:cNvSpPr txBox="1">
            <a:spLocks/>
          </p:cNvSpPr>
          <p:nvPr/>
        </p:nvSpPr>
        <p:spPr>
          <a:xfrm>
            <a:off x="762001" y="1828800"/>
            <a:ext cx="7689583" cy="36576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51BFE1"/>
              </a:buClr>
              <a:buFontTx/>
              <a:buNone/>
              <a:defRPr sz="16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51BFE1"/>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indent="-285750">
              <a:buFont typeface="Arial"/>
              <a:buChar char="•"/>
            </a:pPr>
            <a:r>
              <a:rPr lang="en-US" sz="1700" dirty="0">
                <a:solidFill>
                  <a:schemeClr val="tx1"/>
                </a:solidFill>
              </a:rPr>
              <a:t>First class of cohorts – 54 employees  </a:t>
            </a:r>
          </a:p>
          <a:p>
            <a:pPr lvl="1">
              <a:buFont typeface="Lucida Grande"/>
              <a:buChar char="-"/>
            </a:pPr>
            <a:r>
              <a:rPr lang="en-US" sz="1400" dirty="0">
                <a:solidFill>
                  <a:schemeClr val="tx1"/>
                </a:solidFill>
              </a:rPr>
              <a:t>Excited, vocal, demanding, </a:t>
            </a:r>
          </a:p>
          <a:p>
            <a:pPr marL="285750" indent="-285750">
              <a:buFont typeface="Arial"/>
              <a:buChar char="•"/>
            </a:pPr>
            <a:r>
              <a:rPr lang="en-US" sz="1700" dirty="0">
                <a:solidFill>
                  <a:schemeClr val="tx1"/>
                </a:solidFill>
              </a:rPr>
              <a:t>This will be a great opportunity for Kari!</a:t>
            </a:r>
          </a:p>
          <a:p>
            <a:pPr lvl="1">
              <a:buFont typeface="Lucida Grande"/>
              <a:buChar char="-"/>
            </a:pPr>
            <a:r>
              <a:rPr lang="en-US" sz="1400" dirty="0">
                <a:solidFill>
                  <a:schemeClr val="tx1"/>
                </a:solidFill>
              </a:rPr>
              <a:t>Learning to swim by jumping (pushed?) into the deep end of the pool.</a:t>
            </a:r>
          </a:p>
          <a:p>
            <a:pPr marL="285750" indent="-285750">
              <a:buFont typeface="Arial"/>
              <a:buChar char="•"/>
            </a:pPr>
            <a:r>
              <a:rPr lang="en-US" sz="1700" dirty="0">
                <a:solidFill>
                  <a:schemeClr val="tx1"/>
                </a:solidFill>
              </a:rPr>
              <a:t>Policies? </a:t>
            </a:r>
            <a:r>
              <a:rPr lang="en-US" sz="1700" dirty="0" err="1">
                <a:solidFill>
                  <a:schemeClr val="tx1"/>
                </a:solidFill>
              </a:rPr>
              <a:t>Errrr</a:t>
            </a:r>
            <a:r>
              <a:rPr lang="en-US" sz="1700" dirty="0">
                <a:solidFill>
                  <a:schemeClr val="tx1"/>
                </a:solidFill>
              </a:rPr>
              <a:t>…..Process? </a:t>
            </a:r>
            <a:r>
              <a:rPr lang="en-US" sz="1700" dirty="0" err="1">
                <a:solidFill>
                  <a:schemeClr val="tx1"/>
                </a:solidFill>
              </a:rPr>
              <a:t>Ummm</a:t>
            </a:r>
            <a:r>
              <a:rPr lang="en-US" sz="1700" dirty="0">
                <a:solidFill>
                  <a:schemeClr val="tx1"/>
                </a:solidFill>
              </a:rPr>
              <a:t>….</a:t>
            </a:r>
          </a:p>
          <a:p>
            <a:pPr marL="285750" indent="-285750">
              <a:buFont typeface="Arial"/>
              <a:buChar char="•"/>
            </a:pPr>
            <a:r>
              <a:rPr lang="en-US" sz="1700" dirty="0" err="1">
                <a:solidFill>
                  <a:schemeClr val="tx1"/>
                </a:solidFill>
              </a:rPr>
              <a:t>Soooo</a:t>
            </a:r>
            <a:r>
              <a:rPr lang="en-US" sz="1700" dirty="0">
                <a:solidFill>
                  <a:schemeClr val="tx1"/>
                </a:solidFill>
              </a:rPr>
              <a:t>, you want it when???</a:t>
            </a:r>
          </a:p>
        </p:txBody>
      </p:sp>
    </p:spTree>
    <p:extLst>
      <p:ext uri="{BB962C8B-B14F-4D97-AF65-F5344CB8AC3E}">
        <p14:creationId xmlns:p14="http://schemas.microsoft.com/office/powerpoint/2010/main" val="4861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962400" y="2793206"/>
            <a:ext cx="5410200" cy="559594"/>
          </a:xfrm>
        </p:spPr>
        <p:txBody>
          <a:bodyPr/>
          <a:lstStyle/>
          <a:p>
            <a:r>
              <a:rPr lang="en-US" sz="3600" dirty="0">
                <a:solidFill>
                  <a:srgbClr val="239FC7"/>
                </a:solidFill>
              </a:rPr>
              <a:t>Let’s Do This!</a:t>
            </a:r>
          </a:p>
        </p:txBody>
      </p:sp>
      <p:sp>
        <p:nvSpPr>
          <p:cNvPr id="17" name="Subtitle 16"/>
          <p:cNvSpPr>
            <a:spLocks noGrp="1"/>
          </p:cNvSpPr>
          <p:nvPr>
            <p:ph type="subTitle" idx="1"/>
          </p:nvPr>
        </p:nvSpPr>
        <p:spPr>
          <a:xfrm>
            <a:off x="4600620" y="3907825"/>
            <a:ext cx="4128962" cy="1426175"/>
          </a:xfrm>
        </p:spPr>
        <p:txBody>
          <a:bodyPr>
            <a:normAutofit/>
          </a:bodyPr>
          <a:lstStyle/>
          <a:p>
            <a:r>
              <a:rPr lang="en-US" sz="1600" dirty="0"/>
              <a:t>Kari Boardman </a:t>
            </a:r>
            <a:br>
              <a:rPr lang="en-US" sz="1600" dirty="0"/>
            </a:br>
            <a:r>
              <a:rPr lang="en-US" sz="1600" dirty="0"/>
              <a:t>eBay, Senior Global Mobility Specialist</a:t>
            </a:r>
          </a:p>
          <a:p>
            <a:endParaRPr lang="en-US" sz="1600" dirty="0"/>
          </a:p>
          <a:p>
            <a:r>
              <a:rPr lang="en-US" sz="1600" dirty="0"/>
              <a:t>Rob Taylor </a:t>
            </a:r>
            <a:br>
              <a:rPr lang="en-US" sz="1600" dirty="0"/>
            </a:br>
            <a:r>
              <a:rPr lang="en-US" sz="1600" dirty="0"/>
              <a:t>Erickson Immigration, Managing Attorney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extLst>
      <p:ext uri="{BB962C8B-B14F-4D97-AF65-F5344CB8AC3E}">
        <p14:creationId xmlns:p14="http://schemas.microsoft.com/office/powerpoint/2010/main" val="217272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What was the immediate need?</a:t>
            </a:r>
          </a:p>
          <a:p>
            <a:pPr lvl="1"/>
            <a:r>
              <a:rPr lang="en-US" sz="1500" dirty="0"/>
              <a:t>Communication with the Program Manager</a:t>
            </a:r>
          </a:p>
          <a:p>
            <a:pPr lvl="1"/>
            <a:r>
              <a:rPr lang="en-US" sz="1500" dirty="0"/>
              <a:t>Communication to the Cohort’s</a:t>
            </a:r>
          </a:p>
          <a:p>
            <a:r>
              <a:rPr lang="en-US" dirty="0"/>
              <a:t>“</a:t>
            </a:r>
            <a:r>
              <a:rPr lang="en-US" dirty="0" err="1"/>
              <a:t>Soooo</a:t>
            </a:r>
            <a:r>
              <a:rPr lang="en-US" dirty="0"/>
              <a:t>, you want it </a:t>
            </a:r>
            <a:r>
              <a:rPr lang="en-US" u="sng" dirty="0"/>
              <a:t>when</a:t>
            </a:r>
            <a:r>
              <a:rPr lang="en-US" dirty="0"/>
              <a:t>???” </a:t>
            </a:r>
          </a:p>
          <a:p>
            <a:pPr marL="400050" lvl="1" indent="0">
              <a:buNone/>
            </a:pPr>
            <a:r>
              <a:rPr lang="en-US" sz="1500" dirty="0"/>
              <a:t>In the beginning we had a 20 Step Process laid out</a:t>
            </a:r>
          </a:p>
          <a:p>
            <a:pPr lvl="1"/>
            <a:r>
              <a:rPr lang="en-US" sz="1500" dirty="0"/>
              <a:t>Action Step:</a:t>
            </a:r>
          </a:p>
          <a:p>
            <a:pPr lvl="1"/>
            <a:r>
              <a:rPr lang="en-US" sz="1500" dirty="0"/>
              <a:t>Responsible Party:</a:t>
            </a:r>
          </a:p>
          <a:p>
            <a:pPr lvl="1"/>
            <a:r>
              <a:rPr lang="en-US" sz="1500" dirty="0"/>
              <a:t>Timeframe for Completion:</a:t>
            </a:r>
          </a:p>
          <a:p>
            <a:pPr lvl="1"/>
            <a:r>
              <a:rPr lang="en-US" sz="1500" dirty="0"/>
              <a:t>Days out from Rotation Start Date:</a:t>
            </a:r>
          </a:p>
        </p:txBody>
      </p:sp>
      <p:sp>
        <p:nvSpPr>
          <p:cNvPr id="3" name="Title 2"/>
          <p:cNvSpPr>
            <a:spLocks noGrp="1"/>
          </p:cNvSpPr>
          <p:nvPr>
            <p:ph type="title"/>
          </p:nvPr>
        </p:nvSpPr>
        <p:spPr/>
        <p:txBody>
          <a:bodyPr/>
          <a:lstStyle/>
          <a:p>
            <a:r>
              <a:rPr lang="en-US" dirty="0"/>
              <a:t>Process? </a:t>
            </a:r>
            <a:r>
              <a:rPr lang="en-US" dirty="0" err="1"/>
              <a:t>Ummm</a:t>
            </a:r>
            <a:r>
              <a:rPr lang="en-US" dirty="0"/>
              <a:t>…</a:t>
            </a:r>
          </a:p>
        </p:txBody>
      </p:sp>
      <p:sp>
        <p:nvSpPr>
          <p:cNvPr id="4" name="Subtitle 3"/>
          <p:cNvSpPr>
            <a:spLocks noGrp="1"/>
          </p:cNvSpPr>
          <p:nvPr>
            <p:ph type="subTitle" idx="11"/>
          </p:nvPr>
        </p:nvSpPr>
        <p:spPr/>
        <p:txBody>
          <a:bodyPr/>
          <a:lstStyle/>
          <a:p>
            <a:r>
              <a:rPr lang="en-US" dirty="0"/>
              <a:t>What did I have to consider?</a:t>
            </a:r>
          </a:p>
        </p:txBody>
      </p:sp>
    </p:spTree>
    <p:extLst>
      <p:ext uri="{BB962C8B-B14F-4D97-AF65-F5344CB8AC3E}">
        <p14:creationId xmlns:p14="http://schemas.microsoft.com/office/powerpoint/2010/main" val="2425482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700" dirty="0"/>
              <a:t>Never done before in eBay’s history</a:t>
            </a:r>
          </a:p>
          <a:p>
            <a:r>
              <a:rPr lang="en-US" sz="1700" dirty="0"/>
              <a:t>The business itself didn’t know what they wanted to do</a:t>
            </a:r>
          </a:p>
          <a:p>
            <a:r>
              <a:rPr lang="en-US" sz="1700" dirty="0"/>
              <a:t>Employees never participated </a:t>
            </a:r>
          </a:p>
          <a:p>
            <a:r>
              <a:rPr lang="en-US" sz="1700" dirty="0"/>
              <a:t>We had policies in place, but how to come up with the hybrid</a:t>
            </a:r>
          </a:p>
          <a:p>
            <a:r>
              <a:rPr lang="en-US" sz="1700" dirty="0"/>
              <a:t>Getting documentation created to fit the Program</a:t>
            </a:r>
          </a:p>
          <a:p>
            <a:r>
              <a:rPr lang="en-US" sz="1700" dirty="0"/>
              <a:t>Onsite meetings Q&amp;A sessions</a:t>
            </a:r>
          </a:p>
          <a:p>
            <a:r>
              <a:rPr lang="en-US" sz="1700" dirty="0"/>
              <a:t>Reminding the Program Manager we do not have Fairy Godmothers with magic wands</a:t>
            </a:r>
          </a:p>
          <a:p>
            <a:endParaRPr lang="en-US" dirty="0"/>
          </a:p>
        </p:txBody>
      </p:sp>
      <p:sp>
        <p:nvSpPr>
          <p:cNvPr id="3" name="Title 2"/>
          <p:cNvSpPr>
            <a:spLocks noGrp="1"/>
          </p:cNvSpPr>
          <p:nvPr>
            <p:ph type="title"/>
          </p:nvPr>
        </p:nvSpPr>
        <p:spPr/>
        <p:txBody>
          <a:bodyPr/>
          <a:lstStyle/>
          <a:p>
            <a:r>
              <a:rPr lang="en-US" dirty="0"/>
              <a:t>Process? </a:t>
            </a:r>
            <a:r>
              <a:rPr lang="en-US" dirty="0" err="1"/>
              <a:t>Ummm</a:t>
            </a:r>
            <a:r>
              <a:rPr lang="en-US" dirty="0"/>
              <a:t>…</a:t>
            </a:r>
          </a:p>
        </p:txBody>
      </p:sp>
      <p:sp>
        <p:nvSpPr>
          <p:cNvPr id="4" name="Subtitle 3"/>
          <p:cNvSpPr>
            <a:spLocks noGrp="1"/>
          </p:cNvSpPr>
          <p:nvPr>
            <p:ph type="subTitle" idx="11"/>
          </p:nvPr>
        </p:nvSpPr>
        <p:spPr/>
        <p:txBody>
          <a:bodyPr/>
          <a:lstStyle/>
          <a:p>
            <a:r>
              <a:rPr lang="en-US" dirty="0"/>
              <a:t>Why was it hard?</a:t>
            </a:r>
          </a:p>
        </p:txBody>
      </p:sp>
    </p:spTree>
    <p:extLst>
      <p:ext uri="{BB962C8B-B14F-4D97-AF65-F5344CB8AC3E}">
        <p14:creationId xmlns:p14="http://schemas.microsoft.com/office/powerpoint/2010/main" val="39959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Immigration</a:t>
            </a:r>
          </a:p>
        </p:txBody>
      </p:sp>
      <p:sp>
        <p:nvSpPr>
          <p:cNvPr id="3" name="Content Placeholder 2"/>
          <p:cNvSpPr>
            <a:spLocks noGrp="1"/>
          </p:cNvSpPr>
          <p:nvPr>
            <p:ph sz="half" idx="1"/>
          </p:nvPr>
        </p:nvSpPr>
        <p:spPr>
          <a:xfrm>
            <a:off x="762000" y="2209800"/>
            <a:ext cx="7924800" cy="3505200"/>
          </a:xfrm>
        </p:spPr>
        <p:txBody>
          <a:bodyPr/>
          <a:lstStyle/>
          <a:p>
            <a:pPr marL="285750" indent="-285750">
              <a:buFont typeface="Arial"/>
              <a:buChar char="•"/>
            </a:pPr>
            <a:r>
              <a:rPr lang="en-US" sz="1700" dirty="0">
                <a:solidFill>
                  <a:schemeClr val="tx1"/>
                </a:solidFill>
              </a:rPr>
              <a:t>View the program from the business’ perspective</a:t>
            </a:r>
          </a:p>
          <a:p>
            <a:pPr lvl="1">
              <a:buFont typeface="Lucida Grande"/>
              <a:buChar char="-"/>
            </a:pPr>
            <a:r>
              <a:rPr lang="en-US" sz="1400" dirty="0">
                <a:solidFill>
                  <a:schemeClr val="tx1"/>
                </a:solidFill>
              </a:rPr>
              <a:t>What is the business trying to accomplish?</a:t>
            </a:r>
          </a:p>
          <a:p>
            <a:pPr lvl="1">
              <a:buFont typeface="Lucida Grande"/>
              <a:buChar char="-"/>
            </a:pPr>
            <a:r>
              <a:rPr lang="en-US" sz="1400" dirty="0">
                <a:solidFill>
                  <a:schemeClr val="tx1"/>
                </a:solidFill>
              </a:rPr>
              <a:t>How will immigration influence the business’ objectives?</a:t>
            </a:r>
          </a:p>
          <a:p>
            <a:endParaRPr lang="en-US" dirty="0">
              <a:solidFill>
                <a:schemeClr val="tx1"/>
              </a:solidFill>
            </a:endParaRPr>
          </a:p>
          <a:p>
            <a:pPr marL="285750" indent="-285750">
              <a:buFont typeface="Arial"/>
              <a:buChar char="•"/>
            </a:pPr>
            <a:r>
              <a:rPr lang="en-US" sz="1700" dirty="0">
                <a:solidFill>
                  <a:schemeClr val="tx1"/>
                </a:solidFill>
              </a:rPr>
              <a:t>View the program from the participant’s perspective</a:t>
            </a:r>
          </a:p>
          <a:p>
            <a:pPr lvl="1">
              <a:buFont typeface="Lucida Grande"/>
              <a:buChar char="-"/>
            </a:pPr>
            <a:r>
              <a:rPr lang="en-US" sz="1400" dirty="0">
                <a:solidFill>
                  <a:schemeClr val="tx1"/>
                </a:solidFill>
              </a:rPr>
              <a:t>What are the needs of the participant?</a:t>
            </a:r>
          </a:p>
          <a:p>
            <a:pPr lvl="1">
              <a:buFont typeface="Lucida Grande"/>
              <a:buChar char="-"/>
            </a:pPr>
            <a:r>
              <a:rPr lang="en-US" sz="1400" dirty="0">
                <a:solidFill>
                  <a:schemeClr val="tx1"/>
                </a:solidFill>
              </a:rPr>
              <a:t>How will immigration support the participant’s needs?</a:t>
            </a:r>
          </a:p>
          <a:p>
            <a:endParaRPr lang="en-US" dirty="0">
              <a:solidFill>
                <a:schemeClr val="tx1"/>
              </a:solidFill>
            </a:endParaRPr>
          </a:p>
        </p:txBody>
      </p:sp>
      <p:sp>
        <p:nvSpPr>
          <p:cNvPr id="5" name="Subtitle 4"/>
          <p:cNvSpPr>
            <a:spLocks noGrp="1"/>
          </p:cNvSpPr>
          <p:nvPr>
            <p:ph type="subTitle" idx="11"/>
          </p:nvPr>
        </p:nvSpPr>
        <p:spPr/>
        <p:txBody>
          <a:bodyPr/>
          <a:lstStyle/>
          <a:p>
            <a:r>
              <a:rPr lang="en-US" dirty="0"/>
              <a:t>It takes super human vision…</a:t>
            </a:r>
          </a:p>
        </p:txBody>
      </p:sp>
      <p:pic>
        <p:nvPicPr>
          <p:cNvPr id="6" name="Picture 4" descr="Image result for superhuman vi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34975"/>
            <a:ext cx="2895600" cy="1393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9546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Immigration</a:t>
            </a:r>
          </a:p>
        </p:txBody>
      </p:sp>
      <p:sp>
        <p:nvSpPr>
          <p:cNvPr id="3" name="Content Placeholder 2"/>
          <p:cNvSpPr>
            <a:spLocks noGrp="1"/>
          </p:cNvSpPr>
          <p:nvPr>
            <p:ph sz="half" idx="1"/>
          </p:nvPr>
        </p:nvSpPr>
        <p:spPr>
          <a:xfrm>
            <a:off x="762000" y="2209800"/>
            <a:ext cx="7924800" cy="3505200"/>
          </a:xfrm>
        </p:spPr>
        <p:txBody>
          <a:bodyPr/>
          <a:lstStyle/>
          <a:p>
            <a:pPr marL="285750" indent="-285750">
              <a:buFont typeface="Arial"/>
              <a:buChar char="•"/>
            </a:pPr>
            <a:r>
              <a:rPr lang="en-US" sz="1700" dirty="0">
                <a:solidFill>
                  <a:schemeClr val="tx1"/>
                </a:solidFill>
              </a:rPr>
              <a:t>Expectations</a:t>
            </a:r>
          </a:p>
          <a:p>
            <a:pPr lvl="1">
              <a:buFont typeface="Lucida Grande"/>
              <a:buChar char="-"/>
            </a:pPr>
            <a:r>
              <a:rPr lang="en-US" sz="1400" dirty="0">
                <a:solidFill>
                  <a:schemeClr val="tx1"/>
                </a:solidFill>
              </a:rPr>
              <a:t>Compliance – the company will obtain a work permit when required</a:t>
            </a:r>
          </a:p>
          <a:p>
            <a:pPr lvl="1">
              <a:buFont typeface="Lucida Grande"/>
              <a:buChar char="-"/>
            </a:pPr>
            <a:r>
              <a:rPr lang="en-US" sz="1400" dirty="0">
                <a:solidFill>
                  <a:schemeClr val="tx1"/>
                </a:solidFill>
              </a:rPr>
              <a:t>Support – work permits cannot be filed until all of the necessary information is available (from the business and the participant)</a:t>
            </a:r>
          </a:p>
          <a:p>
            <a:pPr lvl="1">
              <a:buFont typeface="Lucida Grande"/>
              <a:buChar char="-"/>
            </a:pPr>
            <a:r>
              <a:rPr lang="en-US" sz="1400" dirty="0">
                <a:solidFill>
                  <a:schemeClr val="tx1"/>
                </a:solidFill>
              </a:rPr>
              <a:t>Timing – work permits take time to obtain</a:t>
            </a:r>
          </a:p>
          <a:p>
            <a:endParaRPr lang="en-US" dirty="0">
              <a:solidFill>
                <a:schemeClr val="tx1"/>
              </a:solidFill>
            </a:endParaRPr>
          </a:p>
          <a:p>
            <a:pPr marL="285750" indent="-285750">
              <a:buFont typeface="Arial"/>
              <a:buChar char="•"/>
            </a:pPr>
            <a:r>
              <a:rPr lang="en-US" sz="1700" dirty="0">
                <a:solidFill>
                  <a:schemeClr val="tx1"/>
                </a:solidFill>
              </a:rPr>
              <a:t>Communication – ties the expectations together</a:t>
            </a:r>
          </a:p>
        </p:txBody>
      </p:sp>
      <p:sp>
        <p:nvSpPr>
          <p:cNvPr id="5" name="Subtitle 4"/>
          <p:cNvSpPr>
            <a:spLocks noGrp="1"/>
          </p:cNvSpPr>
          <p:nvPr>
            <p:ph type="subTitle" idx="11"/>
          </p:nvPr>
        </p:nvSpPr>
        <p:spPr/>
        <p:txBody>
          <a:bodyPr/>
          <a:lstStyle/>
          <a:p>
            <a:r>
              <a:rPr lang="en-US" dirty="0"/>
              <a:t>Mind reading also helps…</a:t>
            </a:r>
          </a:p>
        </p:txBody>
      </p:sp>
      <p:pic>
        <p:nvPicPr>
          <p:cNvPr id="7" name="Picture 4" descr="Image result for mind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0"/>
            <a:ext cx="2860810" cy="14630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58676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962400" y="2793206"/>
            <a:ext cx="5029200" cy="1245394"/>
          </a:xfrm>
        </p:spPr>
        <p:txBody>
          <a:bodyPr/>
          <a:lstStyle/>
          <a:p>
            <a:r>
              <a:rPr lang="en-US" sz="3600" dirty="0">
                <a:solidFill>
                  <a:srgbClr val="239FC7"/>
                </a:solidFill>
              </a:rPr>
              <a:t>Relocation Assistance &amp; Challenges</a:t>
            </a:r>
          </a:p>
        </p:txBody>
      </p:sp>
      <p:sp>
        <p:nvSpPr>
          <p:cNvPr id="17" name="Subtitle 16"/>
          <p:cNvSpPr>
            <a:spLocks noGrp="1"/>
          </p:cNvSpPr>
          <p:nvPr>
            <p:ph type="subTitle" idx="1"/>
          </p:nvPr>
        </p:nvSpPr>
        <p:spPr>
          <a:xfrm>
            <a:off x="4600620" y="4038600"/>
            <a:ext cx="4128962" cy="1295400"/>
          </a:xfrm>
        </p:spPr>
        <p:txBody>
          <a:bodyPr>
            <a:normAutofit/>
          </a:bodyPr>
          <a:lstStyle/>
          <a:p>
            <a:r>
              <a:rPr lang="en-US" dirty="0"/>
              <a:t>Sarah Beck</a:t>
            </a:r>
            <a:br>
              <a:rPr lang="en-US" dirty="0"/>
            </a:br>
            <a:r>
              <a:rPr lang="en-US" dirty="0"/>
              <a:t>eBay, Global Mobility Manager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extLst>
      <p:ext uri="{BB962C8B-B14F-4D97-AF65-F5344CB8AC3E}">
        <p14:creationId xmlns:p14="http://schemas.microsoft.com/office/powerpoint/2010/main" val="341075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686800" cy="533400"/>
          </a:xfrm>
        </p:spPr>
        <p:txBody>
          <a:bodyPr>
            <a:noAutofit/>
          </a:bodyPr>
          <a:lstStyle/>
          <a:p>
            <a:r>
              <a:rPr lang="en-US" sz="2800" dirty="0"/>
              <a:t>Relocation Assistance &amp; Challenges</a:t>
            </a:r>
            <a:endParaRPr lang="en-US" sz="2800" dirty="0">
              <a:solidFill>
                <a:srgbClr val="51BFE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53789780"/>
              </p:ext>
            </p:extLst>
          </p:nvPr>
        </p:nvGraphicFramePr>
        <p:xfrm>
          <a:off x="1066801" y="898451"/>
          <a:ext cx="7010398" cy="4816549"/>
        </p:xfrm>
        <a:graphic>
          <a:graphicData uri="http://schemas.openxmlformats.org/drawingml/2006/table">
            <a:tbl>
              <a:tblPr firstRow="1" bandRow="1">
                <a:tableStyleId>{5C22544A-7EE6-4342-B048-85BDC9FD1C3A}</a:tableStyleId>
              </a:tblPr>
              <a:tblGrid>
                <a:gridCol w="3069669">
                  <a:extLst>
                    <a:ext uri="{9D8B030D-6E8A-4147-A177-3AD203B41FA5}">
                      <a16:colId xmlns:a16="http://schemas.microsoft.com/office/drawing/2014/main" val="3982950973"/>
                    </a:ext>
                  </a:extLst>
                </a:gridCol>
                <a:gridCol w="2086816">
                  <a:extLst>
                    <a:ext uri="{9D8B030D-6E8A-4147-A177-3AD203B41FA5}">
                      <a16:colId xmlns:a16="http://schemas.microsoft.com/office/drawing/2014/main" val="2422518582"/>
                    </a:ext>
                  </a:extLst>
                </a:gridCol>
                <a:gridCol w="1853913">
                  <a:extLst>
                    <a:ext uri="{9D8B030D-6E8A-4147-A177-3AD203B41FA5}">
                      <a16:colId xmlns:a16="http://schemas.microsoft.com/office/drawing/2014/main" val="3580653491"/>
                    </a:ext>
                  </a:extLst>
                </a:gridCol>
              </a:tblGrid>
              <a:tr h="346513">
                <a:tc>
                  <a:txBody>
                    <a:bodyPr/>
                    <a:lstStyle/>
                    <a:p>
                      <a:r>
                        <a:rPr lang="en-US" sz="1600" dirty="0"/>
                        <a:t>Relocation Benefit</a:t>
                      </a:r>
                    </a:p>
                  </a:txBody>
                  <a:tcPr marL="78256" marR="78256" marT="39128" marB="39128"/>
                </a:tc>
                <a:tc>
                  <a:txBody>
                    <a:bodyPr/>
                    <a:lstStyle/>
                    <a:p>
                      <a:r>
                        <a:rPr lang="en-US" sz="1600" dirty="0"/>
                        <a:t>International </a:t>
                      </a:r>
                    </a:p>
                  </a:txBody>
                  <a:tcPr marL="78256" marR="78256" marT="39128" marB="39128"/>
                </a:tc>
                <a:tc>
                  <a:txBody>
                    <a:bodyPr/>
                    <a:lstStyle/>
                    <a:p>
                      <a:r>
                        <a:rPr lang="en-US" sz="1600" dirty="0"/>
                        <a:t>Domestic</a:t>
                      </a:r>
                    </a:p>
                  </a:txBody>
                  <a:tcPr marL="78256" marR="78256" marT="39128" marB="39128"/>
                </a:tc>
                <a:extLst>
                  <a:ext uri="{0D108BD9-81ED-4DB2-BD59-A6C34878D82A}">
                    <a16:rowId xmlns:a16="http://schemas.microsoft.com/office/drawing/2014/main" val="908344987"/>
                  </a:ext>
                </a:extLst>
              </a:tr>
              <a:tr h="471836">
                <a:tc>
                  <a:txBody>
                    <a:bodyPr/>
                    <a:lstStyle/>
                    <a:p>
                      <a:r>
                        <a:rPr lang="en-US" sz="1400" dirty="0"/>
                        <a:t>Final</a:t>
                      </a:r>
                      <a:r>
                        <a:rPr lang="en-US" sz="1400" baseline="0" dirty="0"/>
                        <a:t> Trip</a:t>
                      </a:r>
                    </a:p>
                    <a:p>
                      <a:r>
                        <a:rPr lang="en-US" sz="1200" baseline="0" dirty="0"/>
                        <a:t>One way per Travel Policy</a:t>
                      </a:r>
                      <a:endParaRPr lang="en-US" sz="1200" dirty="0"/>
                    </a:p>
                  </a:txBody>
                  <a:tcPr marL="78256" marR="78256" marT="39128" marB="39128"/>
                </a:tc>
                <a:tc>
                  <a:txBody>
                    <a:bodyPr/>
                    <a:lstStyle/>
                    <a:p>
                      <a:r>
                        <a:rPr lang="en-US" sz="1000" dirty="0"/>
                        <a:t>Business</a:t>
                      </a:r>
                      <a:r>
                        <a:rPr lang="en-US" sz="1000" baseline="0" dirty="0"/>
                        <a:t> class exception requests</a:t>
                      </a:r>
                      <a:endParaRPr lang="en-US" sz="1000" dirty="0"/>
                    </a:p>
                  </a:txBody>
                  <a:tcPr marL="78256" marR="78256" marT="39128" marB="39128"/>
                </a:tc>
                <a:tc>
                  <a:txBody>
                    <a:bodyPr/>
                    <a:lstStyle/>
                    <a:p>
                      <a:r>
                        <a:rPr lang="en-US" sz="1000" dirty="0"/>
                        <a:t>-</a:t>
                      </a:r>
                    </a:p>
                  </a:txBody>
                  <a:tcPr marL="78256" marR="78256" marT="39128" marB="39128"/>
                </a:tc>
                <a:extLst>
                  <a:ext uri="{0D108BD9-81ED-4DB2-BD59-A6C34878D82A}">
                    <a16:rowId xmlns:a16="http://schemas.microsoft.com/office/drawing/2014/main" val="4163437742"/>
                  </a:ext>
                </a:extLst>
              </a:tr>
              <a:tr h="497086">
                <a:tc>
                  <a:txBody>
                    <a:bodyPr/>
                    <a:lstStyle/>
                    <a:p>
                      <a:r>
                        <a:rPr lang="en-US" sz="1400" dirty="0"/>
                        <a:t>Shipment</a:t>
                      </a:r>
                      <a:r>
                        <a:rPr lang="en-US" sz="1600" dirty="0"/>
                        <a:t> </a:t>
                      </a:r>
                    </a:p>
                    <a:p>
                      <a:r>
                        <a:rPr lang="en-US" sz="1200" dirty="0"/>
                        <a:t>2 pieces excess bags/pp</a:t>
                      </a:r>
                      <a:r>
                        <a:rPr lang="en-US" sz="1200" baseline="0" dirty="0"/>
                        <a:t> </a:t>
                      </a:r>
                      <a:endParaRPr lang="en-US" sz="1200" dirty="0"/>
                    </a:p>
                  </a:txBody>
                  <a:tcPr marL="78256" marR="78256" marT="39128" marB="39128"/>
                </a:tc>
                <a:tc>
                  <a:txBody>
                    <a:bodyPr/>
                    <a:lstStyle/>
                    <a:p>
                      <a:r>
                        <a:rPr lang="en-US" sz="1000" dirty="0"/>
                        <a:t>Air shipment or excess baggage?</a:t>
                      </a:r>
                    </a:p>
                  </a:txBody>
                  <a:tcPr marL="78256" marR="78256" marT="39128" marB="39128"/>
                </a:tc>
                <a:tc>
                  <a:txBody>
                    <a:bodyPr/>
                    <a:lstStyle/>
                    <a:p>
                      <a:r>
                        <a:rPr lang="en-US" sz="1000" dirty="0"/>
                        <a:t>Local Moves</a:t>
                      </a:r>
                    </a:p>
                  </a:txBody>
                  <a:tcPr marL="78256" marR="78256" marT="39128" marB="39128"/>
                </a:tc>
                <a:extLst>
                  <a:ext uri="{0D108BD9-81ED-4DB2-BD59-A6C34878D82A}">
                    <a16:rowId xmlns:a16="http://schemas.microsoft.com/office/drawing/2014/main" val="2645830662"/>
                  </a:ext>
                </a:extLst>
              </a:tr>
              <a:tr h="471836">
                <a:tc>
                  <a:txBody>
                    <a:bodyPr/>
                    <a:lstStyle/>
                    <a:p>
                      <a:r>
                        <a:rPr lang="en-US" sz="1400" dirty="0"/>
                        <a:t>Destination Services</a:t>
                      </a:r>
                    </a:p>
                    <a:p>
                      <a:r>
                        <a:rPr lang="en-US" sz="1200" dirty="0"/>
                        <a:t>1-day package</a:t>
                      </a:r>
                    </a:p>
                  </a:txBody>
                  <a:tcPr marL="78256" marR="78256" marT="39128" marB="39128"/>
                </a:tc>
                <a:tc>
                  <a:txBody>
                    <a:bodyPr/>
                    <a:lstStyle/>
                    <a:p>
                      <a:r>
                        <a:rPr lang="en-US" sz="1000" dirty="0"/>
                        <a:t>Area orientation, local registration/settling</a:t>
                      </a:r>
                      <a:r>
                        <a:rPr lang="en-US" sz="1000" baseline="0" dirty="0"/>
                        <a:t> in</a:t>
                      </a:r>
                      <a:endParaRPr lang="en-US" sz="1000" dirty="0"/>
                    </a:p>
                  </a:txBody>
                  <a:tcPr marL="78256" marR="78256" marT="39128" marB="39128"/>
                </a:tc>
                <a:tc>
                  <a:txBody>
                    <a:bodyPr/>
                    <a:lstStyle/>
                    <a:p>
                      <a:r>
                        <a:rPr lang="en-US" sz="1000" dirty="0"/>
                        <a:t>-</a:t>
                      </a:r>
                    </a:p>
                  </a:txBody>
                  <a:tcPr marL="78256" marR="78256" marT="39128" marB="39128"/>
                </a:tc>
                <a:extLst>
                  <a:ext uri="{0D108BD9-81ED-4DB2-BD59-A6C34878D82A}">
                    <a16:rowId xmlns:a16="http://schemas.microsoft.com/office/drawing/2014/main" val="1687960001"/>
                  </a:ext>
                </a:extLst>
              </a:tr>
              <a:tr h="471836">
                <a:tc>
                  <a:txBody>
                    <a:bodyPr/>
                    <a:lstStyle/>
                    <a:p>
                      <a:r>
                        <a:rPr lang="en-US" sz="1400" dirty="0"/>
                        <a:t>Assignment Housing</a:t>
                      </a:r>
                    </a:p>
                    <a:p>
                      <a:r>
                        <a:rPr lang="en-US" sz="1200" dirty="0"/>
                        <a:t>Corporate Furnished</a:t>
                      </a:r>
                    </a:p>
                  </a:txBody>
                  <a:tcPr marL="78256" marR="78256" marT="39128" marB="39128"/>
                </a:tc>
                <a:tc>
                  <a:txBody>
                    <a:bodyPr/>
                    <a:lstStyle/>
                    <a:p>
                      <a:r>
                        <a:rPr lang="en-US" sz="1000" dirty="0"/>
                        <a:t>Expectations</a:t>
                      </a:r>
                    </a:p>
                    <a:p>
                      <a:r>
                        <a:rPr lang="en-US" sz="1000" dirty="0"/>
                        <a:t>Private</a:t>
                      </a:r>
                      <a:r>
                        <a:rPr lang="en-US" sz="1000" baseline="0" dirty="0"/>
                        <a:t> lease requests</a:t>
                      </a:r>
                      <a:endParaRPr lang="en-US" sz="1000" dirty="0"/>
                    </a:p>
                  </a:txBody>
                  <a:tcPr marL="78256" marR="78256" marT="39128" marB="39128"/>
                </a:tc>
                <a:tc>
                  <a:txBody>
                    <a:bodyPr/>
                    <a:lstStyle/>
                    <a:p>
                      <a:r>
                        <a:rPr lang="en-US" sz="1000" dirty="0"/>
                        <a:t>Local move requests (SJ to SF?)</a:t>
                      </a:r>
                    </a:p>
                  </a:txBody>
                  <a:tcPr marL="78256" marR="78256" marT="39128" marB="39128"/>
                </a:tc>
                <a:extLst>
                  <a:ext uri="{0D108BD9-81ED-4DB2-BD59-A6C34878D82A}">
                    <a16:rowId xmlns:a16="http://schemas.microsoft.com/office/drawing/2014/main" val="1884413817"/>
                  </a:ext>
                </a:extLst>
              </a:tr>
              <a:tr h="471836">
                <a:tc>
                  <a:txBody>
                    <a:bodyPr/>
                    <a:lstStyle/>
                    <a:p>
                      <a:r>
                        <a:rPr lang="en-US" sz="1400" dirty="0"/>
                        <a:t>Home</a:t>
                      </a:r>
                      <a:r>
                        <a:rPr lang="en-US" sz="1400" baseline="0" dirty="0"/>
                        <a:t> Housing Norm</a:t>
                      </a:r>
                    </a:p>
                    <a:p>
                      <a:r>
                        <a:rPr lang="en-US" sz="1200" baseline="0" dirty="0"/>
                        <a:t>If no home housing obligation</a:t>
                      </a:r>
                      <a:endParaRPr lang="en-US" sz="1200" dirty="0"/>
                    </a:p>
                  </a:txBody>
                  <a:tcPr marL="78256" marR="78256" marT="39128" marB="39128"/>
                </a:tc>
                <a:tc>
                  <a:txBody>
                    <a:bodyPr/>
                    <a:lstStyle/>
                    <a:p>
                      <a:r>
                        <a:rPr lang="en-US" sz="1000" dirty="0"/>
                        <a:t>Administration</a:t>
                      </a:r>
                    </a:p>
                  </a:txBody>
                  <a:tcPr marL="78256" marR="78256" marT="39128" marB="39128"/>
                </a:tc>
                <a:tc>
                  <a:txBody>
                    <a:bodyPr/>
                    <a:lstStyle/>
                    <a:p>
                      <a:r>
                        <a:rPr lang="en-US" sz="1000" dirty="0"/>
                        <a:t>Housing differential</a:t>
                      </a:r>
                    </a:p>
                  </a:txBody>
                  <a:tcPr marL="78256" marR="78256" marT="39128" marB="39128"/>
                </a:tc>
                <a:extLst>
                  <a:ext uri="{0D108BD9-81ED-4DB2-BD59-A6C34878D82A}">
                    <a16:rowId xmlns:a16="http://schemas.microsoft.com/office/drawing/2014/main" val="3135435102"/>
                  </a:ext>
                </a:extLst>
              </a:tr>
              <a:tr h="471836">
                <a:tc>
                  <a:txBody>
                    <a:bodyPr/>
                    <a:lstStyle/>
                    <a:p>
                      <a:r>
                        <a:rPr lang="en-US" sz="1400" dirty="0"/>
                        <a:t>COLA</a:t>
                      </a:r>
                      <a:endParaRPr lang="en-US" sz="1600" dirty="0"/>
                    </a:p>
                    <a:p>
                      <a:r>
                        <a:rPr lang="en-US" sz="1200" dirty="0"/>
                        <a:t>Based on salary &amp; family size</a:t>
                      </a:r>
                    </a:p>
                  </a:txBody>
                  <a:tcPr marL="78256" marR="78256" marT="39128" marB="39128"/>
                </a:tc>
                <a:tc>
                  <a:txBody>
                    <a:bodyPr/>
                    <a:lstStyle/>
                    <a:p>
                      <a:r>
                        <a:rPr lang="en-US" sz="1000" dirty="0" err="1"/>
                        <a:t>Fx</a:t>
                      </a:r>
                      <a:r>
                        <a:rPr lang="en-US" sz="1000" baseline="0" dirty="0"/>
                        <a:t> fluctuations</a:t>
                      </a:r>
                    </a:p>
                    <a:p>
                      <a:r>
                        <a:rPr lang="en-US" sz="1000" baseline="0" dirty="0"/>
                        <a:t>Perception of higher costs</a:t>
                      </a:r>
                      <a:endParaRPr lang="en-US" sz="1000" dirty="0"/>
                    </a:p>
                  </a:txBody>
                  <a:tcPr marL="78256" marR="78256" marT="39128" marB="39128"/>
                </a:tc>
                <a:tc>
                  <a:txBody>
                    <a:bodyPr/>
                    <a:lstStyle/>
                    <a:p>
                      <a:r>
                        <a:rPr lang="en-US" sz="1000" dirty="0"/>
                        <a:t>Per Diem approach</a:t>
                      </a:r>
                    </a:p>
                  </a:txBody>
                  <a:tcPr marL="78256" marR="78256" marT="39128" marB="39128"/>
                </a:tc>
                <a:extLst>
                  <a:ext uri="{0D108BD9-81ED-4DB2-BD59-A6C34878D82A}">
                    <a16:rowId xmlns:a16="http://schemas.microsoft.com/office/drawing/2014/main" val="2895364856"/>
                  </a:ext>
                </a:extLst>
              </a:tr>
              <a:tr h="513035">
                <a:tc>
                  <a:txBody>
                    <a:bodyPr/>
                    <a:lstStyle/>
                    <a:p>
                      <a:r>
                        <a:rPr lang="en-US" sz="1400" dirty="0"/>
                        <a:t>Transportation Assistance</a:t>
                      </a:r>
                    </a:p>
                    <a:p>
                      <a:r>
                        <a:rPr lang="en-US" sz="1200" dirty="0"/>
                        <a:t>Reimbursement or direct-bill (Bay Area)</a:t>
                      </a:r>
                    </a:p>
                  </a:txBody>
                  <a:tcPr marL="78256" marR="78256" marT="39128" marB="39128"/>
                </a:tc>
                <a:tc>
                  <a:txBody>
                    <a:bodyPr/>
                    <a:lstStyle/>
                    <a:p>
                      <a:r>
                        <a:rPr lang="en-US" sz="1000" dirty="0"/>
                        <a:t>Public transportation options</a:t>
                      </a:r>
                    </a:p>
                  </a:txBody>
                  <a:tcPr marL="78256" marR="78256" marT="39128" marB="39128"/>
                </a:tc>
                <a:tc>
                  <a:txBody>
                    <a:bodyPr/>
                    <a:lstStyle/>
                    <a:p>
                      <a:r>
                        <a:rPr lang="en-US" sz="1000" dirty="0"/>
                        <a:t>Auto shipment vs transportation assistance</a:t>
                      </a:r>
                    </a:p>
                  </a:txBody>
                  <a:tcPr marL="78256" marR="78256" marT="39128" marB="39128"/>
                </a:tc>
                <a:extLst>
                  <a:ext uri="{0D108BD9-81ED-4DB2-BD59-A6C34878D82A}">
                    <a16:rowId xmlns:a16="http://schemas.microsoft.com/office/drawing/2014/main" val="3048766540"/>
                  </a:ext>
                </a:extLst>
              </a:tr>
              <a:tr h="652130">
                <a:tc>
                  <a:txBody>
                    <a:bodyPr/>
                    <a:lstStyle/>
                    <a:p>
                      <a:r>
                        <a:rPr lang="en-US" sz="1400" dirty="0"/>
                        <a:t>Home Leave</a:t>
                      </a:r>
                    </a:p>
                    <a:p>
                      <a:r>
                        <a:rPr lang="en-US" sz="1200" dirty="0"/>
                        <a:t>1 trip</a:t>
                      </a:r>
                      <a:r>
                        <a:rPr lang="en-US" sz="1200" baseline="0" dirty="0"/>
                        <a:t> for duration of program</a:t>
                      </a:r>
                      <a:endParaRPr lang="en-US" sz="1200" dirty="0"/>
                    </a:p>
                    <a:p>
                      <a:endParaRPr lang="en-US" sz="1200" dirty="0"/>
                    </a:p>
                  </a:txBody>
                  <a:tcPr marL="78256" marR="78256" marT="39128" marB="39128"/>
                </a:tc>
                <a:tc>
                  <a:txBody>
                    <a:bodyPr/>
                    <a:lstStyle/>
                    <a:p>
                      <a:r>
                        <a:rPr lang="en-US" sz="1000" dirty="0"/>
                        <a:t>Cost</a:t>
                      </a:r>
                      <a:r>
                        <a:rPr lang="en-US" sz="1000" baseline="0" dirty="0"/>
                        <a:t> management</a:t>
                      </a:r>
                    </a:p>
                    <a:p>
                      <a:r>
                        <a:rPr lang="en-US" sz="1000" baseline="0" dirty="0"/>
                        <a:t>Timing of leave vs. rotation start/end</a:t>
                      </a:r>
                      <a:endParaRPr lang="en-US" sz="1000" dirty="0"/>
                    </a:p>
                  </a:txBody>
                  <a:tcPr marL="78256" marR="78256" marT="39128" marB="39128"/>
                </a:tc>
                <a:tc>
                  <a:txBody>
                    <a:bodyPr/>
                    <a:lstStyle/>
                    <a:p>
                      <a:r>
                        <a:rPr lang="en-US" sz="1000" dirty="0"/>
                        <a:t>-</a:t>
                      </a:r>
                    </a:p>
                  </a:txBody>
                  <a:tcPr marL="78256" marR="78256" marT="39128" marB="39128"/>
                </a:tc>
                <a:extLst>
                  <a:ext uri="{0D108BD9-81ED-4DB2-BD59-A6C34878D82A}">
                    <a16:rowId xmlns:a16="http://schemas.microsoft.com/office/drawing/2014/main" val="979198008"/>
                  </a:ext>
                </a:extLst>
              </a:tr>
              <a:tr h="422169">
                <a:tc>
                  <a:txBody>
                    <a:bodyPr/>
                    <a:lstStyle/>
                    <a:p>
                      <a:r>
                        <a:rPr lang="en-US" sz="1400" dirty="0"/>
                        <a:t>CIGNA</a:t>
                      </a:r>
                      <a:r>
                        <a:rPr lang="en-US" sz="1400" baseline="0" dirty="0"/>
                        <a:t> Intl Benefits</a:t>
                      </a:r>
                      <a:endParaRPr lang="en-US" sz="1400" dirty="0"/>
                    </a:p>
                  </a:txBody>
                  <a:tcPr marL="78256" marR="78256" marT="39128" marB="39128"/>
                </a:tc>
                <a:tc>
                  <a:txBody>
                    <a:bodyPr/>
                    <a:lstStyle/>
                    <a:p>
                      <a:r>
                        <a:rPr lang="en-US" sz="1000" dirty="0"/>
                        <a:t>Onboarding/</a:t>
                      </a:r>
                      <a:r>
                        <a:rPr lang="en-US" sz="1000" dirty="0" err="1"/>
                        <a:t>offboarding</a:t>
                      </a:r>
                      <a:endParaRPr lang="en-US" sz="1000" dirty="0"/>
                    </a:p>
                    <a:p>
                      <a:r>
                        <a:rPr lang="en-US" sz="1000" dirty="0"/>
                        <a:t>Proof</a:t>
                      </a:r>
                      <a:r>
                        <a:rPr lang="en-US" sz="1000" baseline="0" dirty="0"/>
                        <a:t> of insurance requests</a:t>
                      </a:r>
                      <a:endParaRPr lang="en-US" sz="1000" dirty="0"/>
                    </a:p>
                  </a:txBody>
                  <a:tcPr marL="78256" marR="78256" marT="39128" marB="39128"/>
                </a:tc>
                <a:tc>
                  <a:txBody>
                    <a:bodyPr/>
                    <a:lstStyle/>
                    <a:p>
                      <a:r>
                        <a:rPr lang="en-US" sz="1000" dirty="0"/>
                        <a:t>n/a</a:t>
                      </a:r>
                    </a:p>
                  </a:txBody>
                  <a:tcPr marL="78256" marR="78256" marT="39128" marB="39128"/>
                </a:tc>
                <a:extLst>
                  <a:ext uri="{0D108BD9-81ED-4DB2-BD59-A6C34878D82A}">
                    <a16:rowId xmlns:a16="http://schemas.microsoft.com/office/drawing/2014/main" val="441473396"/>
                  </a:ext>
                </a:extLst>
              </a:tr>
            </a:tbl>
          </a:graphicData>
        </a:graphic>
      </p:graphicFrame>
    </p:spTree>
    <p:extLst>
      <p:ext uri="{BB962C8B-B14F-4D97-AF65-F5344CB8AC3E}">
        <p14:creationId xmlns:p14="http://schemas.microsoft.com/office/powerpoint/2010/main" val="117632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700" dirty="0"/>
              <a:t>Chris Pardo – Plus Relocation Services, Inc., VP Consulting/Marketing</a:t>
            </a:r>
          </a:p>
          <a:p>
            <a:r>
              <a:rPr lang="en-US" sz="1700" dirty="0"/>
              <a:t>Kelsey McKay – Plus Relocation Services, Inc., Client Manager</a:t>
            </a:r>
          </a:p>
          <a:p>
            <a:r>
              <a:rPr lang="en-US" sz="1700" dirty="0"/>
              <a:t>Eric Halverson – eBay, Director, HR Global Mobility</a:t>
            </a:r>
          </a:p>
          <a:p>
            <a:r>
              <a:rPr lang="en-US" sz="1700" dirty="0"/>
              <a:t>Kari Boardman – eBay, Senior Global Mobility Specialist</a:t>
            </a:r>
          </a:p>
          <a:p>
            <a:r>
              <a:rPr lang="en-US" sz="1700" dirty="0"/>
              <a:t>Sarah Beck – eBay, Global Mobility Manager</a:t>
            </a:r>
          </a:p>
          <a:p>
            <a:r>
              <a:rPr lang="en-US" sz="1700" dirty="0"/>
              <a:t>Mike Johnston – KPMG, Senior Manager, Global Mobility Services</a:t>
            </a:r>
          </a:p>
          <a:p>
            <a:r>
              <a:rPr lang="en-US" sz="1700" dirty="0"/>
              <a:t>Rob Taylor – Erickson Immigration, Managing Attorney</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SUPERHEROES</a:t>
            </a:r>
          </a:p>
        </p:txBody>
      </p:sp>
      <p:sp>
        <p:nvSpPr>
          <p:cNvPr id="4" name="Subtitle 3"/>
          <p:cNvSpPr>
            <a:spLocks noGrp="1"/>
          </p:cNvSpPr>
          <p:nvPr>
            <p:ph type="subTitle" idx="11"/>
          </p:nvPr>
        </p:nvSpPr>
        <p:spPr/>
        <p:txBody>
          <a:bodyPr/>
          <a:lstStyle/>
          <a:p>
            <a:r>
              <a:rPr lang="en-US" dirty="0"/>
              <a:t>Our expert panel today…</a:t>
            </a:r>
          </a:p>
        </p:txBody>
      </p:sp>
    </p:spTree>
    <p:extLst>
      <p:ext uri="{BB962C8B-B14F-4D97-AF65-F5344CB8AC3E}">
        <p14:creationId xmlns:p14="http://schemas.microsoft.com/office/powerpoint/2010/main" val="231639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962400" y="2793206"/>
            <a:ext cx="5029200" cy="1245394"/>
          </a:xfrm>
        </p:spPr>
        <p:txBody>
          <a:bodyPr/>
          <a:lstStyle/>
          <a:p>
            <a:r>
              <a:rPr lang="en-US" sz="3600" dirty="0">
                <a:solidFill>
                  <a:srgbClr val="239FC7"/>
                </a:solidFill>
              </a:rPr>
              <a:t>Rotational Assignments – Tax Considerations</a:t>
            </a:r>
          </a:p>
        </p:txBody>
      </p:sp>
      <p:sp>
        <p:nvSpPr>
          <p:cNvPr id="17" name="Subtitle 16"/>
          <p:cNvSpPr>
            <a:spLocks noGrp="1"/>
          </p:cNvSpPr>
          <p:nvPr>
            <p:ph type="subTitle" idx="1"/>
          </p:nvPr>
        </p:nvSpPr>
        <p:spPr>
          <a:xfrm>
            <a:off x="4600620" y="4038600"/>
            <a:ext cx="4128962" cy="1295400"/>
          </a:xfrm>
        </p:spPr>
        <p:txBody>
          <a:bodyPr>
            <a:normAutofit/>
          </a:bodyPr>
          <a:lstStyle/>
          <a:p>
            <a:r>
              <a:rPr lang="en-US" dirty="0"/>
              <a:t>Mike Johnston</a:t>
            </a:r>
            <a:br>
              <a:rPr lang="en-US" dirty="0"/>
            </a:br>
            <a:r>
              <a:rPr lang="en-US" dirty="0"/>
              <a:t>KPMG, Senior Manager,</a:t>
            </a:r>
            <a:br>
              <a:rPr lang="en-US" dirty="0"/>
            </a:br>
            <a:r>
              <a:rPr lang="en-US" dirty="0"/>
              <a:t>Global Mobility Services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extLst>
      <p:ext uri="{BB962C8B-B14F-4D97-AF65-F5344CB8AC3E}">
        <p14:creationId xmlns:p14="http://schemas.microsoft.com/office/powerpoint/2010/main" val="1467301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047926"/>
          </a:xfrm>
        </p:spPr>
        <p:txBody>
          <a:bodyPr>
            <a:noAutofit/>
          </a:bodyPr>
          <a:lstStyle/>
          <a:p>
            <a:r>
              <a:rPr lang="en-US" dirty="0"/>
              <a:t>Rotational assignments – tax considerations</a:t>
            </a:r>
          </a:p>
        </p:txBody>
      </p:sp>
      <p:sp>
        <p:nvSpPr>
          <p:cNvPr id="7" name="Content Placeholder 1"/>
          <p:cNvSpPr txBox="1">
            <a:spLocks/>
          </p:cNvSpPr>
          <p:nvPr/>
        </p:nvSpPr>
        <p:spPr>
          <a:xfrm>
            <a:off x="762001" y="1828800"/>
            <a:ext cx="7689583" cy="36576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51BFE1"/>
              </a:buClr>
              <a:buFontTx/>
              <a:buNone/>
              <a:defRPr sz="16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51BFE1"/>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indent="-285750">
              <a:buFont typeface="Arial"/>
              <a:buChar char="•"/>
            </a:pPr>
            <a:r>
              <a:rPr lang="en-US" sz="1700" dirty="0"/>
              <a:t>Formulate tax policy based on program factors</a:t>
            </a:r>
          </a:p>
          <a:p>
            <a:pPr marL="285750" indent="-285750">
              <a:buFont typeface="Arial"/>
              <a:buChar char="•"/>
            </a:pPr>
            <a:r>
              <a:rPr lang="en-US" sz="1700" dirty="0"/>
              <a:t>Evaluate and comply with tax compliance and reporting obligations</a:t>
            </a:r>
          </a:p>
          <a:p>
            <a:pPr marL="285750" indent="-285750">
              <a:buFont typeface="Arial"/>
              <a:buChar char="•"/>
            </a:pPr>
            <a:r>
              <a:rPr lang="en-US" sz="1700" dirty="0"/>
              <a:t>Challenges and solutions</a:t>
            </a:r>
          </a:p>
        </p:txBody>
      </p:sp>
    </p:spTree>
    <p:extLst>
      <p:ext uri="{BB962C8B-B14F-4D97-AF65-F5344CB8AC3E}">
        <p14:creationId xmlns:p14="http://schemas.microsoft.com/office/powerpoint/2010/main" val="157145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047926"/>
          </a:xfrm>
        </p:spPr>
        <p:txBody>
          <a:bodyPr>
            <a:noAutofit/>
          </a:bodyPr>
          <a:lstStyle/>
          <a:p>
            <a:r>
              <a:rPr lang="en-US" dirty="0"/>
              <a:t>Formulate tax policy based on </a:t>
            </a:r>
            <a:br>
              <a:rPr lang="en-US" dirty="0"/>
            </a:br>
            <a:r>
              <a:rPr lang="en-US" dirty="0"/>
              <a:t>program factors</a:t>
            </a:r>
          </a:p>
        </p:txBody>
      </p:sp>
      <p:sp>
        <p:nvSpPr>
          <p:cNvPr id="7" name="Content Placeholder 1"/>
          <p:cNvSpPr txBox="1">
            <a:spLocks/>
          </p:cNvSpPr>
          <p:nvPr/>
        </p:nvSpPr>
        <p:spPr>
          <a:xfrm>
            <a:off x="762001" y="1828800"/>
            <a:ext cx="7689583" cy="36576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51BFE1"/>
              </a:buClr>
              <a:buFontTx/>
              <a:buNone/>
              <a:defRPr sz="16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51BFE1"/>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indent="-285750">
              <a:buFont typeface="Arial"/>
              <a:buChar char="•"/>
            </a:pPr>
            <a:r>
              <a:rPr lang="en-US" sz="1700" dirty="0"/>
              <a:t>Identify entity responsible for owning the program</a:t>
            </a:r>
          </a:p>
          <a:p>
            <a:pPr marL="285750" indent="-285750">
              <a:buFont typeface="Arial"/>
              <a:buChar char="•"/>
            </a:pPr>
            <a:r>
              <a:rPr lang="en-US" sz="1700" dirty="0"/>
              <a:t>Review company cross-charge arrangement</a:t>
            </a:r>
          </a:p>
          <a:p>
            <a:pPr marL="285750" indent="-285750">
              <a:buFont typeface="Arial"/>
              <a:buChar char="•"/>
            </a:pPr>
            <a:r>
              <a:rPr lang="en-US" sz="1700" dirty="0"/>
              <a:t>Evaluate reporting lines maintained with management during the assignment period</a:t>
            </a:r>
          </a:p>
          <a:p>
            <a:pPr marL="285750" indent="-285750">
              <a:buFont typeface="Arial"/>
              <a:buChar char="•"/>
            </a:pPr>
            <a:r>
              <a:rPr lang="en-US" sz="1700" dirty="0"/>
              <a:t>Understand types of services rendered by cohorts and identify whether the host location benefits directly/indirectly from their services</a:t>
            </a:r>
          </a:p>
          <a:p>
            <a:pPr marL="285750" indent="-285750">
              <a:buFont typeface="Arial"/>
              <a:buChar char="•"/>
            </a:pPr>
            <a:r>
              <a:rPr lang="en-US" sz="1700" dirty="0"/>
              <a:t>Evaluate the tax implications of assignment length</a:t>
            </a:r>
          </a:p>
          <a:p>
            <a:pPr marL="285750" indent="-285750">
              <a:buFont typeface="Arial"/>
              <a:buChar char="•"/>
            </a:pPr>
            <a:r>
              <a:rPr lang="en-US" sz="1700" dirty="0"/>
              <a:t>Understand company risk tolerance with respect to compliance obligations</a:t>
            </a:r>
          </a:p>
          <a:p>
            <a:pPr marL="285750" indent="-285750">
              <a:buFont typeface="Arial"/>
              <a:buChar char="•"/>
            </a:pPr>
            <a:r>
              <a:rPr lang="en-US" sz="1700" dirty="0"/>
              <a:t>Formulate tax policy (tax equalization, tax reimbursement).</a:t>
            </a:r>
          </a:p>
          <a:p>
            <a:pPr marL="285750" indent="-285750">
              <a:buFont typeface="Arial"/>
              <a:buChar char="•"/>
            </a:pPr>
            <a:r>
              <a:rPr lang="en-US" sz="1700" dirty="0"/>
              <a:t>Document all internal processes and default positions</a:t>
            </a:r>
          </a:p>
        </p:txBody>
      </p:sp>
    </p:spTree>
    <p:extLst>
      <p:ext uri="{BB962C8B-B14F-4D97-AF65-F5344CB8AC3E}">
        <p14:creationId xmlns:p14="http://schemas.microsoft.com/office/powerpoint/2010/main" val="421247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047926"/>
          </a:xfrm>
        </p:spPr>
        <p:txBody>
          <a:bodyPr>
            <a:normAutofit/>
          </a:bodyPr>
          <a:lstStyle/>
          <a:p>
            <a:r>
              <a:rPr lang="en-US" dirty="0"/>
              <a:t>Evaluate tax compliance obligations</a:t>
            </a:r>
          </a:p>
        </p:txBody>
      </p:sp>
      <p:sp>
        <p:nvSpPr>
          <p:cNvPr id="7" name="Content Placeholder 1"/>
          <p:cNvSpPr txBox="1">
            <a:spLocks/>
          </p:cNvSpPr>
          <p:nvPr/>
        </p:nvSpPr>
        <p:spPr>
          <a:xfrm>
            <a:off x="762001" y="1828800"/>
            <a:ext cx="7689583" cy="36576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51BFE1"/>
              </a:buClr>
              <a:buFontTx/>
              <a:buNone/>
              <a:defRPr sz="16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51BFE1"/>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indent="-285750">
              <a:buFont typeface="Arial"/>
              <a:buChar char="•"/>
            </a:pPr>
            <a:r>
              <a:rPr lang="en-US" sz="1700" dirty="0"/>
              <a:t>Evaluate tax treaty network for income and social tax obligations</a:t>
            </a:r>
          </a:p>
          <a:p>
            <a:pPr marL="285750" indent="-285750">
              <a:buFont typeface="Arial"/>
              <a:buChar char="•"/>
            </a:pPr>
            <a:r>
              <a:rPr lang="en-US" sz="1700" dirty="0"/>
              <a:t>Identify payroll reporting obligations</a:t>
            </a:r>
          </a:p>
          <a:p>
            <a:pPr marL="285750" indent="-285750">
              <a:buFont typeface="Arial"/>
              <a:buChar char="•"/>
            </a:pPr>
            <a:r>
              <a:rPr lang="en-US" sz="1700" dirty="0"/>
              <a:t>Understand tax return reporting obligations</a:t>
            </a:r>
          </a:p>
          <a:p>
            <a:pPr marL="285750" indent="-285750">
              <a:buFont typeface="Arial"/>
              <a:buChar char="•"/>
            </a:pPr>
            <a:r>
              <a:rPr lang="en-US" sz="1700" dirty="0"/>
              <a:t>Understand additional reporting obligations</a:t>
            </a:r>
          </a:p>
          <a:p>
            <a:pPr marL="285750" indent="-285750">
              <a:buFont typeface="Arial"/>
              <a:buChar char="•"/>
            </a:pPr>
            <a:r>
              <a:rPr lang="en-US" sz="1700" dirty="0"/>
              <a:t>Evaluate number of years reporting will be required based on assignment terms as well as nature of compensation items</a:t>
            </a:r>
          </a:p>
        </p:txBody>
      </p:sp>
    </p:spTree>
    <p:extLst>
      <p:ext uri="{BB962C8B-B14F-4D97-AF65-F5344CB8AC3E}">
        <p14:creationId xmlns:p14="http://schemas.microsoft.com/office/powerpoint/2010/main" val="185961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047926"/>
          </a:xfrm>
        </p:spPr>
        <p:txBody>
          <a:bodyPr>
            <a:normAutofit/>
          </a:bodyPr>
          <a:lstStyle/>
          <a:p>
            <a:r>
              <a:rPr lang="en-US" dirty="0"/>
              <a:t>Challenges and solutions</a:t>
            </a:r>
          </a:p>
        </p:txBody>
      </p:sp>
      <p:sp>
        <p:nvSpPr>
          <p:cNvPr id="7" name="Content Placeholder 1"/>
          <p:cNvSpPr txBox="1">
            <a:spLocks/>
          </p:cNvSpPr>
          <p:nvPr/>
        </p:nvSpPr>
        <p:spPr>
          <a:xfrm>
            <a:off x="762001" y="1828800"/>
            <a:ext cx="7689583" cy="36576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51BFE1"/>
              </a:buClr>
              <a:buFontTx/>
              <a:buNone/>
              <a:defRPr sz="16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51BFE1"/>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Clr>
                <a:srgbClr val="51BFE1"/>
              </a:buClr>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indent="-285750">
              <a:buFont typeface="Arial"/>
              <a:buChar char="•"/>
            </a:pPr>
            <a:r>
              <a:rPr lang="en-US" sz="1700" dirty="0"/>
              <a:t>Projecting tax costs due to numerous variables and multiple assignments</a:t>
            </a:r>
          </a:p>
          <a:p>
            <a:pPr marL="285750" indent="-285750">
              <a:buFont typeface="Arial"/>
              <a:buChar char="•"/>
            </a:pPr>
            <a:r>
              <a:rPr lang="en-US" sz="1700" dirty="0"/>
              <a:t>Streamlining reimbursement process to alleviate cash-flow challenges</a:t>
            </a:r>
          </a:p>
          <a:p>
            <a:pPr marL="285750" indent="-285750">
              <a:buFont typeface="Arial"/>
              <a:buChar char="•"/>
            </a:pPr>
            <a:r>
              <a:rPr lang="en-US" sz="1700" dirty="0"/>
              <a:t>Facilitating compliance with multi-jurisdictional reporting obligations</a:t>
            </a:r>
          </a:p>
          <a:p>
            <a:pPr marL="285750" indent="-285750">
              <a:buFont typeface="Arial"/>
              <a:buChar char="•"/>
            </a:pPr>
            <a:r>
              <a:rPr lang="en-US" sz="1700" dirty="0"/>
              <a:t>Complying with trailing reporting obligations</a:t>
            </a:r>
          </a:p>
          <a:p>
            <a:pPr marL="285750" indent="-285750">
              <a:buFont typeface="Arial"/>
              <a:buChar char="•"/>
            </a:pPr>
            <a:r>
              <a:rPr lang="en-US" sz="1700" dirty="0"/>
              <a:t>Transitioning cohorts from tax equalization to localization in the final work location upon graduation from the rotational program</a:t>
            </a:r>
          </a:p>
        </p:txBody>
      </p:sp>
    </p:spTree>
    <p:extLst>
      <p:ext uri="{BB962C8B-B14F-4D97-AF65-F5344CB8AC3E}">
        <p14:creationId xmlns:p14="http://schemas.microsoft.com/office/powerpoint/2010/main" val="379488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962400" y="2793206"/>
            <a:ext cx="5029200" cy="1245394"/>
          </a:xfrm>
        </p:spPr>
        <p:txBody>
          <a:bodyPr/>
          <a:lstStyle/>
          <a:p>
            <a:r>
              <a:rPr lang="en-US" sz="3600" dirty="0">
                <a:solidFill>
                  <a:srgbClr val="239FC7"/>
                </a:solidFill>
              </a:rPr>
              <a:t>Questions &amp; Answers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extLst>
      <p:ext uri="{BB962C8B-B14F-4D97-AF65-F5344CB8AC3E}">
        <p14:creationId xmlns:p14="http://schemas.microsoft.com/office/powerpoint/2010/main" val="2791674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962400" y="2793206"/>
            <a:ext cx="4557945" cy="1245394"/>
          </a:xfrm>
        </p:spPr>
        <p:txBody>
          <a:bodyPr/>
          <a:lstStyle/>
          <a:p>
            <a:r>
              <a:rPr lang="en-US" sz="3600" dirty="0">
                <a:solidFill>
                  <a:srgbClr val="239FC7"/>
                </a:solidFill>
              </a:rPr>
              <a:t>Thanks for your time and engagement!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extLst>
      <p:ext uri="{BB962C8B-B14F-4D97-AF65-F5344CB8AC3E}">
        <p14:creationId xmlns:p14="http://schemas.microsoft.com/office/powerpoint/2010/main" val="53498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solidFill>
                  <a:srgbClr val="51BFE1"/>
                </a:solidFill>
              </a:rPr>
              <a:t>The Agenda</a:t>
            </a:r>
          </a:p>
        </p:txBody>
      </p:sp>
      <p:sp>
        <p:nvSpPr>
          <p:cNvPr id="13" name="Subtitle 12"/>
          <p:cNvSpPr>
            <a:spLocks noGrp="1"/>
          </p:cNvSpPr>
          <p:nvPr>
            <p:ph type="subTitle" idx="11"/>
          </p:nvPr>
        </p:nvSpPr>
        <p:spPr>
          <a:xfrm>
            <a:off x="457200" y="1505126"/>
            <a:ext cx="5867400" cy="4133674"/>
          </a:xfrm>
        </p:spPr>
        <p:txBody>
          <a:bodyPr>
            <a:normAutofit lnSpcReduction="10000"/>
          </a:bodyPr>
          <a:lstStyle/>
          <a:p>
            <a:pPr>
              <a:spcAft>
                <a:spcPts val="1200"/>
              </a:spcAft>
            </a:pPr>
            <a:r>
              <a:rPr lang="en-US" dirty="0"/>
              <a:t>Setting the stage: talent and mobility (Chris)</a:t>
            </a:r>
          </a:p>
          <a:p>
            <a:pPr>
              <a:spcAft>
                <a:spcPts val="1200"/>
              </a:spcAft>
            </a:pPr>
            <a:r>
              <a:rPr lang="en-US" dirty="0"/>
              <a:t>Recent survey findings: exploring rotational assignments (Kelsey)</a:t>
            </a:r>
          </a:p>
          <a:p>
            <a:pPr>
              <a:spcAft>
                <a:spcPts val="1200"/>
              </a:spcAft>
            </a:pPr>
            <a:r>
              <a:rPr lang="en-US" dirty="0"/>
              <a:t>Overview of the eBay Rotational Assignment Programs (RAP’s) (Eric)</a:t>
            </a:r>
          </a:p>
          <a:p>
            <a:pPr>
              <a:spcAft>
                <a:spcPts val="1200"/>
              </a:spcAft>
            </a:pPr>
            <a:r>
              <a:rPr lang="en-US" dirty="0"/>
              <a:t>Considering the timing and process challenges of rolling out a new RAP wave (Kari &amp; Rob)</a:t>
            </a:r>
          </a:p>
          <a:p>
            <a:pPr>
              <a:spcAft>
                <a:spcPts val="1200"/>
              </a:spcAft>
            </a:pPr>
            <a:r>
              <a:rPr lang="en-US" dirty="0"/>
              <a:t>Considering policy and tax issues (Sarah &amp; Mike)</a:t>
            </a:r>
          </a:p>
          <a:p>
            <a:pPr>
              <a:spcAft>
                <a:spcPts val="1200"/>
              </a:spcAft>
            </a:pPr>
            <a:r>
              <a:rPr lang="en-US" dirty="0"/>
              <a:t>Q&amp;A </a:t>
            </a:r>
          </a:p>
          <a:p>
            <a:pPr>
              <a:spcAft>
                <a:spcPts val="1200"/>
              </a:spcAft>
            </a:pPr>
            <a:r>
              <a:rPr lang="en-US" dirty="0"/>
              <a:t>Close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962400" y="2793206"/>
            <a:ext cx="5486400" cy="1245394"/>
          </a:xfrm>
        </p:spPr>
        <p:txBody>
          <a:bodyPr/>
          <a:lstStyle/>
          <a:p>
            <a:r>
              <a:rPr lang="en-US" sz="3600" dirty="0">
                <a:solidFill>
                  <a:srgbClr val="239FC7"/>
                </a:solidFill>
              </a:rPr>
              <a:t>Rotational Assignments</a:t>
            </a:r>
          </a:p>
        </p:txBody>
      </p:sp>
      <p:sp>
        <p:nvSpPr>
          <p:cNvPr id="17" name="Subtitle 16"/>
          <p:cNvSpPr>
            <a:spLocks noGrp="1"/>
          </p:cNvSpPr>
          <p:nvPr>
            <p:ph type="subTitle" idx="1"/>
          </p:nvPr>
        </p:nvSpPr>
        <p:spPr>
          <a:xfrm>
            <a:off x="4600620" y="3657601"/>
            <a:ext cx="4128962" cy="1371600"/>
          </a:xfrm>
        </p:spPr>
        <p:txBody>
          <a:bodyPr>
            <a:normAutofit/>
          </a:bodyPr>
          <a:lstStyle/>
          <a:p>
            <a:r>
              <a:rPr lang="en-US" sz="1600" dirty="0"/>
              <a:t>Chris </a:t>
            </a:r>
            <a:r>
              <a:rPr lang="en-US" sz="1600" dirty="0" err="1"/>
              <a:t>Pardo</a:t>
            </a:r>
            <a:r>
              <a:rPr lang="en-US" sz="1600" dirty="0"/>
              <a:t> – Plus Relocation Services, </a:t>
            </a:r>
            <a:br>
              <a:rPr lang="en-US" sz="1600" dirty="0"/>
            </a:br>
            <a:r>
              <a:rPr lang="en-US" sz="1600" dirty="0"/>
              <a:t>VP Consulting/Marketing</a:t>
            </a:r>
            <a:br>
              <a:rPr lang="en-US" sz="1600" dirty="0"/>
            </a:br>
            <a:endParaRPr lang="en-US" sz="1600" dirty="0"/>
          </a:p>
          <a:p>
            <a:r>
              <a:rPr lang="en-US" sz="1600" dirty="0"/>
              <a:t>Kelsey McKay – Plus Relocation Services, Client Manager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extLst>
      <p:ext uri="{BB962C8B-B14F-4D97-AF65-F5344CB8AC3E}">
        <p14:creationId xmlns:p14="http://schemas.microsoft.com/office/powerpoint/2010/main" val="141916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The goal? Talent!!!</a:t>
            </a:r>
          </a:p>
        </p:txBody>
      </p:sp>
      <p:sp>
        <p:nvSpPr>
          <p:cNvPr id="4" name="Content Placeholder 2"/>
          <p:cNvSpPr>
            <a:spLocks noGrp="1"/>
          </p:cNvSpPr>
          <p:nvPr>
            <p:ph idx="1"/>
          </p:nvPr>
        </p:nvSpPr>
        <p:spPr>
          <a:xfrm>
            <a:off x="942229" y="1862137"/>
            <a:ext cx="4467971" cy="4005263"/>
          </a:xfrm>
        </p:spPr>
        <p:txBody>
          <a:bodyPr>
            <a:normAutofit/>
          </a:bodyPr>
          <a:lstStyle/>
          <a:p>
            <a:pPr marL="0" indent="0">
              <a:buNone/>
            </a:pPr>
            <a:r>
              <a:rPr lang="en-US" sz="2200" dirty="0">
                <a:solidFill>
                  <a:srgbClr val="917A96"/>
                </a:solidFill>
                <a:latin typeface="+mn-lt"/>
              </a:rPr>
              <a:t>“The number one change that</a:t>
            </a:r>
            <a:r>
              <a:rPr lang="en-US" sz="2200" dirty="0">
                <a:solidFill>
                  <a:srgbClr val="917A96"/>
                </a:solidFill>
              </a:rPr>
              <a:t> </a:t>
            </a:r>
            <a:r>
              <a:rPr lang="en-US" sz="2200" dirty="0">
                <a:solidFill>
                  <a:srgbClr val="917A96"/>
                </a:solidFill>
                <a:latin typeface="+mn-lt"/>
              </a:rPr>
              <a:t>CEOs are making in their talent</a:t>
            </a:r>
            <a:r>
              <a:rPr lang="en-US" sz="2200" dirty="0">
                <a:solidFill>
                  <a:srgbClr val="917A96"/>
                </a:solidFill>
              </a:rPr>
              <a:t> </a:t>
            </a:r>
            <a:r>
              <a:rPr lang="en-US" sz="2200" dirty="0">
                <a:solidFill>
                  <a:srgbClr val="917A96"/>
                </a:solidFill>
                <a:latin typeface="+mn-lt"/>
              </a:rPr>
              <a:t>management agenda is to elevate</a:t>
            </a:r>
            <a:r>
              <a:rPr lang="en-US" sz="2200" dirty="0">
                <a:solidFill>
                  <a:srgbClr val="917A96"/>
                </a:solidFill>
              </a:rPr>
              <a:t> </a:t>
            </a:r>
            <a:r>
              <a:rPr lang="en-US" sz="2200" dirty="0">
                <a:solidFill>
                  <a:srgbClr val="917A96"/>
                </a:solidFill>
                <a:latin typeface="+mn-lt"/>
              </a:rPr>
              <a:t>their focus on </a:t>
            </a:r>
            <a:r>
              <a:rPr lang="en-US" sz="2200" b="1" dirty="0">
                <a:solidFill>
                  <a:srgbClr val="917A96"/>
                </a:solidFill>
                <a:latin typeface="+mn-lt"/>
              </a:rPr>
              <a:t>better developing</a:t>
            </a:r>
            <a:r>
              <a:rPr lang="en-US" sz="2200" b="1" dirty="0">
                <a:solidFill>
                  <a:srgbClr val="917A96"/>
                </a:solidFill>
              </a:rPr>
              <a:t> </a:t>
            </a:r>
            <a:r>
              <a:rPr lang="en-US" sz="2200" b="1" dirty="0">
                <a:solidFill>
                  <a:srgbClr val="917A96"/>
                </a:solidFill>
                <a:latin typeface="+mn-lt"/>
              </a:rPr>
              <a:t>their talent and </a:t>
            </a:r>
            <a:r>
              <a:rPr lang="en-US" sz="2200" b="1" dirty="0">
                <a:solidFill>
                  <a:srgbClr val="917A96"/>
                </a:solidFill>
              </a:rPr>
              <a:t>l</a:t>
            </a:r>
            <a:r>
              <a:rPr lang="en-US" sz="2200" b="1" dirty="0">
                <a:solidFill>
                  <a:srgbClr val="917A96"/>
                </a:solidFill>
                <a:latin typeface="+mn-lt"/>
              </a:rPr>
              <a:t>eadership pipelines.”</a:t>
            </a:r>
            <a:br>
              <a:rPr lang="en-US" sz="2200" dirty="0">
                <a:solidFill>
                  <a:srgbClr val="917A96"/>
                </a:solidFill>
                <a:latin typeface="+mn-lt"/>
              </a:rPr>
            </a:br>
            <a:endParaRPr lang="en-US" sz="2200" dirty="0">
              <a:solidFill>
                <a:srgbClr val="917A96"/>
              </a:solidFill>
              <a:latin typeface="+mn-lt"/>
            </a:endParaRPr>
          </a:p>
          <a:p>
            <a:pPr marL="0" indent="0" algn="r">
              <a:buNone/>
            </a:pPr>
            <a:r>
              <a:rPr lang="en-US" sz="1600" i="1" dirty="0">
                <a:latin typeface="+mn-lt"/>
              </a:rPr>
              <a:t>– PWC’s 19th Annual Global CEO Survey</a:t>
            </a:r>
          </a:p>
        </p:txBody>
      </p:sp>
      <p:pic>
        <p:nvPicPr>
          <p:cNvPr id="2" name="Picture 1" descr="Plus_GlobalLeaders Of Tomrrw_BAM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993900"/>
            <a:ext cx="2499370" cy="2501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7315200" cy="1047926"/>
          </a:xfrm>
        </p:spPr>
        <p:txBody>
          <a:bodyPr>
            <a:noAutofit/>
          </a:bodyPr>
          <a:lstStyle/>
          <a:p>
            <a:r>
              <a:rPr lang="en-US" dirty="0">
                <a:solidFill>
                  <a:srgbClr val="51BFE1"/>
                </a:solidFill>
              </a:rPr>
              <a:t>Enter Rotational Assignments</a:t>
            </a:r>
          </a:p>
        </p:txBody>
      </p:sp>
      <p:sp>
        <p:nvSpPr>
          <p:cNvPr id="8" name="TextBox 7"/>
          <p:cNvSpPr txBox="1"/>
          <p:nvPr/>
        </p:nvSpPr>
        <p:spPr>
          <a:xfrm>
            <a:off x="1143000" y="2667000"/>
            <a:ext cx="6887461" cy="3323986"/>
          </a:xfrm>
          <a:prstGeom prst="rect">
            <a:avLst/>
          </a:prstGeom>
          <a:noFill/>
        </p:spPr>
        <p:txBody>
          <a:bodyPr wrap="square" rtlCol="0">
            <a:spAutoFit/>
          </a:bodyPr>
          <a:lstStyle/>
          <a:p>
            <a:pPr marL="285750" indent="-285750">
              <a:spcBef>
                <a:spcPts val="1200"/>
              </a:spcBef>
              <a:buClr>
                <a:srgbClr val="51BFE1"/>
              </a:buClr>
              <a:buFont typeface="Arial"/>
              <a:buChar char="•"/>
            </a:pPr>
            <a:r>
              <a:rPr lang="en-US" sz="1700" dirty="0"/>
              <a:t>Rotations are an opportunity to cultivate broad and diverse experiences, that improves talent development, mission delivery and collaboration.</a:t>
            </a:r>
          </a:p>
          <a:p>
            <a:pPr marL="285750" indent="-285750">
              <a:spcBef>
                <a:spcPts val="1200"/>
              </a:spcBef>
              <a:buClr>
                <a:srgbClr val="51BFE1"/>
              </a:buClr>
              <a:buFont typeface="Arial"/>
              <a:buChar char="•"/>
            </a:pPr>
            <a:r>
              <a:rPr lang="en-US" sz="1700" dirty="0"/>
              <a:t>Research has also shown that on-the-job experiences, such as rotations, contribute to 70% of an executive’s learning.</a:t>
            </a:r>
          </a:p>
          <a:p>
            <a:pPr marL="285750" indent="-285750">
              <a:spcBef>
                <a:spcPts val="1200"/>
              </a:spcBef>
              <a:buClr>
                <a:srgbClr val="51BFE1"/>
              </a:buClr>
              <a:buFont typeface="Arial"/>
              <a:buChar char="•"/>
            </a:pPr>
            <a:r>
              <a:rPr lang="en-US" sz="1700" dirty="0"/>
              <a:t>Rotations can deepen an executive’s understanding of the impact of the agency’s work on those it serves; leading to both increased engagement and improved sense of mission. </a:t>
            </a:r>
          </a:p>
          <a:p>
            <a:pPr marL="285750" indent="-285750">
              <a:spcBef>
                <a:spcPts val="1200"/>
              </a:spcBef>
              <a:buClr>
                <a:srgbClr val="51BFE1"/>
              </a:buClr>
              <a:buFont typeface="Arial" panose="020B0604020202020204" pitchFamily="34" charset="0"/>
              <a:buChar char="•"/>
            </a:pPr>
            <a:r>
              <a:rPr lang="en-US" sz="1700" dirty="0"/>
              <a:t>Senior Executive Service example: </a:t>
            </a:r>
            <a:r>
              <a:rPr lang="en-US" sz="1700" dirty="0">
                <a:hlinkClick r:id="rId3"/>
              </a:rPr>
              <a:t>www.whitehouse.gov</a:t>
            </a:r>
            <a:endParaRPr lang="en-US" sz="1700" dirty="0"/>
          </a:p>
          <a:p>
            <a:pPr>
              <a:spcBef>
                <a:spcPts val="1200"/>
              </a:spcBef>
              <a:buClr>
                <a:srgbClr val="51BFE1"/>
              </a:buClr>
            </a:pPr>
            <a:r>
              <a:rPr lang="en-US" sz="1700" dirty="0"/>
              <a:t> </a:t>
            </a:r>
          </a:p>
        </p:txBody>
      </p:sp>
      <p:pic>
        <p:nvPicPr>
          <p:cNvPr id="2" name="Picture 1" descr="Rotational_In_Action_2_BAM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0800" y="1143000"/>
            <a:ext cx="6486144" cy="1511808"/>
          </a:xfrm>
          <a:prstGeom prst="rect">
            <a:avLst/>
          </a:prstGeom>
        </p:spPr>
      </p:pic>
    </p:spTree>
    <p:extLst>
      <p:ext uri="{BB962C8B-B14F-4D97-AF65-F5344CB8AC3E}">
        <p14:creationId xmlns:p14="http://schemas.microsoft.com/office/powerpoint/2010/main" val="283740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solidFill>
                  <a:srgbClr val="51BFE1"/>
                </a:solidFill>
              </a:rPr>
              <a:t>Survey Findings</a:t>
            </a:r>
          </a:p>
        </p:txBody>
      </p:sp>
      <p:sp>
        <p:nvSpPr>
          <p:cNvPr id="13" name="Subtitle 12"/>
          <p:cNvSpPr>
            <a:spLocks noGrp="1"/>
          </p:cNvSpPr>
          <p:nvPr>
            <p:ph type="subTitle" idx="11"/>
          </p:nvPr>
        </p:nvSpPr>
        <p:spPr>
          <a:xfrm>
            <a:off x="457200" y="990600"/>
            <a:ext cx="5867400" cy="476074"/>
          </a:xfrm>
        </p:spPr>
        <p:txBody>
          <a:bodyPr>
            <a:normAutofit/>
          </a:bodyPr>
          <a:lstStyle/>
          <a:p>
            <a:r>
              <a:rPr lang="en-US" dirty="0"/>
              <a:t>Exploring Rotational Assignments Survey Report</a:t>
            </a:r>
          </a:p>
        </p:txBody>
      </p:sp>
      <p:sp>
        <p:nvSpPr>
          <p:cNvPr id="5" name="TextBox 4"/>
          <p:cNvSpPr txBox="1"/>
          <p:nvPr/>
        </p:nvSpPr>
        <p:spPr>
          <a:xfrm>
            <a:off x="4495800" y="1853148"/>
            <a:ext cx="4165192" cy="3785652"/>
          </a:xfrm>
          <a:prstGeom prst="rect">
            <a:avLst/>
          </a:prstGeom>
          <a:noFill/>
        </p:spPr>
        <p:txBody>
          <a:bodyPr wrap="square" rtlCol="0">
            <a:spAutoFit/>
          </a:bodyPr>
          <a:lstStyle/>
          <a:p>
            <a:pPr>
              <a:spcAft>
                <a:spcPts val="1200"/>
              </a:spcAft>
            </a:pPr>
            <a:r>
              <a:rPr lang="en-US" sz="2000" dirty="0"/>
              <a:t>The report considers:</a:t>
            </a:r>
          </a:p>
          <a:p>
            <a:pPr marL="342900" indent="-342900">
              <a:spcAft>
                <a:spcPts val="1200"/>
              </a:spcAft>
              <a:buClr>
                <a:srgbClr val="77BC1F"/>
              </a:buClr>
              <a:buFont typeface="+mj-lt"/>
              <a:buAutoNum type="arabicParenR"/>
            </a:pPr>
            <a:r>
              <a:rPr lang="en-US" sz="1700" dirty="0"/>
              <a:t>what drives these assignments</a:t>
            </a:r>
          </a:p>
          <a:p>
            <a:pPr marL="342900" indent="-342900">
              <a:spcAft>
                <a:spcPts val="1200"/>
              </a:spcAft>
              <a:buClr>
                <a:srgbClr val="77BC1F"/>
              </a:buClr>
              <a:buFont typeface="+mj-lt"/>
              <a:buAutoNum type="arabicParenR"/>
            </a:pPr>
            <a:r>
              <a:rPr lang="en-US" sz="1700" dirty="0"/>
              <a:t>what companies have to say about the outcomes of rotational assignments– successes and challenges</a:t>
            </a:r>
          </a:p>
          <a:p>
            <a:pPr marL="342900" indent="-342900">
              <a:spcAft>
                <a:spcPts val="1200"/>
              </a:spcAft>
              <a:buClr>
                <a:srgbClr val="77BC1F"/>
              </a:buClr>
              <a:buFont typeface="+mj-lt"/>
              <a:buAutoNum type="arabicParenR"/>
            </a:pPr>
            <a:r>
              <a:rPr lang="en-US" sz="1700" dirty="0"/>
              <a:t>who is targeted for rotational assignments</a:t>
            </a:r>
          </a:p>
          <a:p>
            <a:pPr marL="342900" indent="-342900">
              <a:spcAft>
                <a:spcPts val="1200"/>
              </a:spcAft>
              <a:buClr>
                <a:srgbClr val="77BC1F"/>
              </a:buClr>
              <a:buFont typeface="+mj-lt"/>
              <a:buAutoNum type="arabicParenR"/>
            </a:pPr>
            <a:r>
              <a:rPr lang="en-US" sz="1700" dirty="0"/>
              <a:t>how employees are selected</a:t>
            </a:r>
          </a:p>
          <a:p>
            <a:pPr marL="342900" indent="-342900">
              <a:spcAft>
                <a:spcPts val="1200"/>
              </a:spcAft>
              <a:buClr>
                <a:srgbClr val="77BC1F"/>
              </a:buClr>
              <a:buFont typeface="+mj-lt"/>
              <a:buAutoNum type="arabicParenR"/>
            </a:pPr>
            <a:r>
              <a:rPr lang="en-US" sz="1700" dirty="0"/>
              <a:t>program specifics of rotational assignments </a:t>
            </a:r>
          </a:p>
        </p:txBody>
      </p:sp>
      <p:pic>
        <p:nvPicPr>
          <p:cNvPr id="2" name="Picture 1" descr="Plus_RotationalSurvey_2016_final_Page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600200"/>
            <a:ext cx="3061854" cy="3962400"/>
          </a:xfrm>
          <a:prstGeom prst="rect">
            <a:avLst/>
          </a:prstGeom>
          <a:ln>
            <a:solidFill>
              <a:schemeClr val="bg1">
                <a:lumMod val="65000"/>
              </a:schemeClr>
            </a:solidFill>
          </a:ln>
        </p:spPr>
      </p:pic>
    </p:spTree>
    <p:extLst>
      <p:ext uri="{BB962C8B-B14F-4D97-AF65-F5344CB8AC3E}">
        <p14:creationId xmlns:p14="http://schemas.microsoft.com/office/powerpoint/2010/main" val="313082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502592" cy="1047926"/>
          </a:xfrm>
        </p:spPr>
        <p:txBody>
          <a:bodyPr>
            <a:noAutofit/>
          </a:bodyPr>
          <a:lstStyle/>
          <a:p>
            <a:r>
              <a:rPr lang="en-US" dirty="0">
                <a:solidFill>
                  <a:srgbClr val="51BFE1"/>
                </a:solidFill>
              </a:rPr>
              <a:t>Growing interest in Rotational Assignments</a:t>
            </a:r>
          </a:p>
        </p:txBody>
      </p:sp>
      <p:sp>
        <p:nvSpPr>
          <p:cNvPr id="4" name="Content Placeholder 6"/>
          <p:cNvSpPr>
            <a:spLocks noGrp="1"/>
          </p:cNvSpPr>
          <p:nvPr>
            <p:ph idx="1"/>
          </p:nvPr>
        </p:nvSpPr>
        <p:spPr>
          <a:xfrm>
            <a:off x="2209800" y="1905000"/>
            <a:ext cx="6292792" cy="3467414"/>
          </a:xfrm>
        </p:spPr>
        <p:txBody>
          <a:bodyPr>
            <a:normAutofit fontScale="85000" lnSpcReduction="10000"/>
          </a:bodyPr>
          <a:lstStyle/>
          <a:p>
            <a:pPr marL="0" indent="0">
              <a:buNone/>
            </a:pPr>
            <a:r>
              <a:rPr lang="en-US" sz="2000" dirty="0">
                <a:latin typeface="+mn-lt"/>
              </a:rPr>
              <a:t>88% of companies predict that their rotational assignment activity will increase or remain the same in 2017</a:t>
            </a:r>
          </a:p>
          <a:p>
            <a:pPr marL="0" indent="0">
              <a:buNone/>
            </a:pPr>
            <a:endParaRPr lang="en-US" sz="2000" dirty="0">
              <a:latin typeface="+mn-lt"/>
            </a:endParaRPr>
          </a:p>
          <a:p>
            <a:pPr marL="0" indent="0">
              <a:buNone/>
            </a:pPr>
            <a:r>
              <a:rPr lang="en-US" sz="2000" dirty="0">
                <a:latin typeface="+mn-lt"/>
              </a:rPr>
              <a:t>Of the 66% of companies that do currently send employees on rotational assignments, nearly two-thirds of companies already have formalized (written and documented) policies</a:t>
            </a:r>
          </a:p>
          <a:p>
            <a:pPr marL="0" indent="0">
              <a:buNone/>
            </a:pPr>
            <a:endParaRPr lang="en-US" sz="2000" dirty="0">
              <a:latin typeface="+mn-lt"/>
            </a:endParaRPr>
          </a:p>
          <a:p>
            <a:pPr marL="0" indent="0">
              <a:buNone/>
            </a:pPr>
            <a:r>
              <a:rPr lang="en-US" sz="2000" dirty="0">
                <a:latin typeface="+mn-lt"/>
              </a:rPr>
              <a:t>59% indicated that they have two, three or more policies developed for managing different rotational assignment programs within their company</a:t>
            </a:r>
          </a:p>
          <a:p>
            <a:pPr marL="0" indent="0">
              <a:buNone/>
            </a:pPr>
            <a:endParaRPr lang="en-US" sz="2000" dirty="0">
              <a:latin typeface="+mn-lt"/>
            </a:endParaRPr>
          </a:p>
        </p:txBody>
      </p:sp>
      <p:pic>
        <p:nvPicPr>
          <p:cNvPr id="2" name="Picture 1" descr="88_66_59percent_BAM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28800"/>
            <a:ext cx="860939" cy="3048000"/>
          </a:xfrm>
          <a:prstGeom prst="rect">
            <a:avLst/>
          </a:prstGeom>
        </p:spPr>
      </p:pic>
    </p:spTree>
    <p:extLst>
      <p:ext uri="{BB962C8B-B14F-4D97-AF65-F5344CB8AC3E}">
        <p14:creationId xmlns:p14="http://schemas.microsoft.com/office/powerpoint/2010/main" val="114876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686800" cy="685800"/>
          </a:xfrm>
        </p:spPr>
        <p:txBody>
          <a:bodyPr>
            <a:noAutofit/>
          </a:bodyPr>
          <a:lstStyle/>
          <a:p>
            <a:r>
              <a:rPr lang="en-US" sz="3000" dirty="0"/>
              <a:t>What is driving Rotational Assignments?</a:t>
            </a:r>
            <a:endParaRPr lang="en-US" sz="3000" dirty="0">
              <a:solidFill>
                <a:srgbClr val="51BFE1"/>
              </a:solidFill>
            </a:endParaRPr>
          </a:p>
        </p:txBody>
      </p:sp>
      <p:sp>
        <p:nvSpPr>
          <p:cNvPr id="4" name="Title 5"/>
          <p:cNvSpPr txBox="1">
            <a:spLocks/>
          </p:cNvSpPr>
          <p:nvPr/>
        </p:nvSpPr>
        <p:spPr>
          <a:xfrm>
            <a:off x="456707" y="3048000"/>
            <a:ext cx="8686800" cy="6858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baseline="0">
                <a:solidFill>
                  <a:srgbClr val="51BFE1"/>
                </a:solidFill>
                <a:latin typeface="+mj-lt"/>
                <a:ea typeface="+mj-ea"/>
                <a:cs typeface="+mj-cs"/>
              </a:defRPr>
            </a:lvl1pPr>
          </a:lstStyle>
          <a:p>
            <a:r>
              <a:rPr lang="en-US" sz="3000" dirty="0"/>
              <a:t>What are the talent objectives?</a:t>
            </a:r>
          </a:p>
        </p:txBody>
      </p:sp>
      <p:pic>
        <p:nvPicPr>
          <p:cNvPr id="2" name="Picture 1" descr="WhatIsDriving_BAM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106437"/>
            <a:ext cx="6293118" cy="1636763"/>
          </a:xfrm>
          <a:prstGeom prst="rect">
            <a:avLst/>
          </a:prstGeom>
        </p:spPr>
      </p:pic>
      <p:pic>
        <p:nvPicPr>
          <p:cNvPr id="3" name="Picture 2" descr="WhatTalentObjectives_BAM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733800"/>
            <a:ext cx="5181600" cy="1611566"/>
          </a:xfrm>
          <a:prstGeom prst="rect">
            <a:avLst/>
          </a:prstGeom>
        </p:spPr>
      </p:pic>
    </p:spTree>
    <p:extLst>
      <p:ext uri="{BB962C8B-B14F-4D97-AF65-F5344CB8AC3E}">
        <p14:creationId xmlns:p14="http://schemas.microsoft.com/office/powerpoint/2010/main" val="138470086"/>
      </p:ext>
    </p:extLst>
  </p:cSld>
  <p:clrMapOvr>
    <a:masterClrMapping/>
  </p:clrMapOvr>
</p:sld>
</file>

<file path=ppt/theme/theme1.xml><?xml version="1.0" encoding="utf-8"?>
<a:theme xmlns:a="http://schemas.openxmlformats.org/drawingml/2006/main" name="StockLayouts Computer &amp; Information Technology TC998">
  <a:themeElements>
    <a:clrScheme name="BAMM">
      <a:dk1>
        <a:sysClr val="windowText" lastClr="000000"/>
      </a:dk1>
      <a:lt1>
        <a:sysClr val="window" lastClr="FFFFFF"/>
      </a:lt1>
      <a:dk2>
        <a:srgbClr val="3F3F42"/>
      </a:dk2>
      <a:lt2>
        <a:srgbClr val="DEDDDC"/>
      </a:lt2>
      <a:accent1>
        <a:srgbClr val="239FC7"/>
      </a:accent1>
      <a:accent2>
        <a:srgbClr val="A2C767"/>
      </a:accent2>
      <a:accent3>
        <a:srgbClr val="917A96"/>
      </a:accent3>
      <a:accent4>
        <a:srgbClr val="C99121"/>
      </a:accent4>
      <a:accent5>
        <a:srgbClr val="BDC921"/>
      </a:accent5>
      <a:accent6>
        <a:srgbClr val="21ADC9"/>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1990</TotalTime>
  <Words>2197</Words>
  <Application>Microsoft Office PowerPoint</Application>
  <PresentationFormat>On-screen Show (4:3)</PresentationFormat>
  <Paragraphs>256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Lucida Grande</vt:lpstr>
      <vt:lpstr>StockLayouts Computer &amp; Information Technology TC998</vt:lpstr>
      <vt:lpstr>Effectively Managing Rotational Assignments</vt:lpstr>
      <vt:lpstr>SUPERHEROES</vt:lpstr>
      <vt:lpstr>The Agenda</vt:lpstr>
      <vt:lpstr>Rotational Assignments</vt:lpstr>
      <vt:lpstr>The goal? Talent!!!</vt:lpstr>
      <vt:lpstr>Enter Rotational Assignments</vt:lpstr>
      <vt:lpstr>Survey Findings</vt:lpstr>
      <vt:lpstr>Growing interest in Rotational Assignments</vt:lpstr>
      <vt:lpstr>What is driving Rotational Assignments?</vt:lpstr>
      <vt:lpstr>Starting from scratch!</vt:lpstr>
      <vt:lpstr>Starting from scratch!</vt:lpstr>
      <vt:lpstr>Starting from scratch!</vt:lpstr>
      <vt:lpstr>Let’s Do This!</vt:lpstr>
      <vt:lpstr>Process? Ummm…</vt:lpstr>
      <vt:lpstr>Process? Ummm…</vt:lpstr>
      <vt:lpstr>Immigration</vt:lpstr>
      <vt:lpstr>Immigration</vt:lpstr>
      <vt:lpstr>Relocation Assistance &amp; Challenges</vt:lpstr>
      <vt:lpstr>Relocation Assistance &amp; Challenges</vt:lpstr>
      <vt:lpstr>Rotational Assignments – Tax Considerations</vt:lpstr>
      <vt:lpstr>Rotational assignments – tax considerations</vt:lpstr>
      <vt:lpstr>Formulate tax policy based on  program factors</vt:lpstr>
      <vt:lpstr>Evaluate tax compliance obligations</vt:lpstr>
      <vt:lpstr>Challenges and solutions</vt:lpstr>
      <vt:lpstr>Questions &amp; Answers</vt:lpstr>
      <vt:lpstr>Thanks for your time and engagement!</vt:lpstr>
    </vt:vector>
  </TitlesOfParts>
  <Company>StockLayouts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Alejandra Zapatero</cp:lastModifiedBy>
  <cp:revision>262</cp:revision>
  <cp:lastPrinted>2017-02-22T00:12:17Z</cp:lastPrinted>
  <dcterms:created xsi:type="dcterms:W3CDTF">2010-07-09T22:21:36Z</dcterms:created>
  <dcterms:modified xsi:type="dcterms:W3CDTF">2017-02-22T18:25:44Z</dcterms:modified>
</cp:coreProperties>
</file>