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4" r:id="rId3"/>
    <p:sldId id="271" r:id="rId4"/>
    <p:sldId id="290" r:id="rId5"/>
    <p:sldId id="283" r:id="rId6"/>
    <p:sldId id="297" r:id="rId7"/>
    <p:sldId id="273" r:id="rId8"/>
    <p:sldId id="284" r:id="rId9"/>
    <p:sldId id="285" r:id="rId10"/>
    <p:sldId id="301" r:id="rId11"/>
    <p:sldId id="299" r:id="rId12"/>
    <p:sldId id="289" r:id="rId13"/>
    <p:sldId id="300" r:id="rId14"/>
    <p:sldId id="291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FE1"/>
    <a:srgbClr val="D5A6DE"/>
    <a:srgbClr val="D2ECB6"/>
    <a:srgbClr val="70AC2E"/>
    <a:srgbClr val="A2C767"/>
    <a:srgbClr val="917A96"/>
    <a:srgbClr val="239FC7"/>
    <a:srgbClr val="676767"/>
    <a:srgbClr val="2E3640"/>
    <a:srgbClr val="E33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4" autoAdjust="0"/>
    <p:restoredTop sz="93933" autoAdjust="0"/>
  </p:normalViewPr>
  <p:slideViewPr>
    <p:cSldViewPr>
      <p:cViewPr varScale="1">
        <p:scale>
          <a:sx n="61" d="100"/>
          <a:sy n="61" d="100"/>
        </p:scale>
        <p:origin x="1361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493" cy="465500"/>
          </a:xfrm>
          <a:prstGeom prst="rect">
            <a:avLst/>
          </a:prstGeom>
        </p:spPr>
        <p:txBody>
          <a:bodyPr vert="horz" lIns="98828" tIns="49414" rIns="98828" bIns="4941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0" y="0"/>
            <a:ext cx="3037493" cy="465500"/>
          </a:xfrm>
          <a:prstGeom prst="rect">
            <a:avLst/>
          </a:prstGeom>
        </p:spPr>
        <p:txBody>
          <a:bodyPr vert="horz" lIns="98828" tIns="49414" rIns="98828" bIns="49414" rtlCol="0"/>
          <a:lstStyle>
            <a:lvl1pPr algn="r">
              <a:defRPr sz="1300"/>
            </a:lvl1pPr>
          </a:lstStyle>
          <a:p>
            <a:fld id="{1B17A5A5-698B-47DC-B0D1-1F399B85E04F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202"/>
            <a:ext cx="3037493" cy="465500"/>
          </a:xfrm>
          <a:prstGeom prst="rect">
            <a:avLst/>
          </a:prstGeom>
        </p:spPr>
        <p:txBody>
          <a:bodyPr vert="horz" lIns="98828" tIns="49414" rIns="98828" bIns="4941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0" y="8829202"/>
            <a:ext cx="3037493" cy="465500"/>
          </a:xfrm>
          <a:prstGeom prst="rect">
            <a:avLst/>
          </a:prstGeom>
        </p:spPr>
        <p:txBody>
          <a:bodyPr vert="horz" lIns="98828" tIns="49414" rIns="98828" bIns="49414" rtlCol="0" anchor="b"/>
          <a:lstStyle>
            <a:lvl1pPr algn="r">
              <a:defRPr sz="1300"/>
            </a:lvl1pPr>
          </a:lstStyle>
          <a:p>
            <a:fld id="{DDEF3A48-FAB4-4C72-A0C2-D8DA60E94C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772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FC51F-6DE5-4210-9EAE-9B254A878F20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AC5C4-EA6F-47D0-82F8-BB4B78C82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10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16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79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04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52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08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66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2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43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39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83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76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25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34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9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" descr="Picture1"/>
          <p:cNvSpPr>
            <a:spLocks/>
          </p:cNvSpPr>
          <p:nvPr userDrawn="1"/>
        </p:nvSpPr>
        <p:spPr bwMode="auto">
          <a:xfrm>
            <a:off x="780643" y="1573186"/>
            <a:ext cx="3023233" cy="2612149"/>
          </a:xfrm>
          <a:custGeom>
            <a:avLst/>
            <a:gdLst>
              <a:gd name="T0" fmla="*/ 509890 w 2042748"/>
              <a:gd name="T1" fmla="*/ 1765495 h 1765495"/>
              <a:gd name="T2" fmla="*/ 0 w 2042748"/>
              <a:gd name="T3" fmla="*/ 882748 h 1765495"/>
              <a:gd name="T4" fmla="*/ 509890 w 2042748"/>
              <a:gd name="T5" fmla="*/ 0 h 1765495"/>
              <a:gd name="T6" fmla="*/ 1532858 w 2042748"/>
              <a:gd name="T7" fmla="*/ 0 h 1765495"/>
              <a:gd name="T8" fmla="*/ 2042748 w 2042748"/>
              <a:gd name="T9" fmla="*/ 882748 h 1765495"/>
              <a:gd name="T10" fmla="*/ 1532858 w 2042748"/>
              <a:gd name="T11" fmla="*/ 1765495 h 1765495"/>
              <a:gd name="T12" fmla="*/ 509890 w 2042748"/>
              <a:gd name="T13" fmla="*/ 1765495 h 1765495"/>
              <a:gd name="T14" fmla="*/ 509890 w 2042748"/>
              <a:gd name="T15" fmla="*/ 1765495 h 1765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42748" h="1765495">
                <a:moveTo>
                  <a:pt x="509890" y="1765495"/>
                </a:moveTo>
                <a:lnTo>
                  <a:pt x="0" y="882748"/>
                </a:lnTo>
                <a:lnTo>
                  <a:pt x="509890" y="0"/>
                </a:lnTo>
                <a:lnTo>
                  <a:pt x="1532858" y="0"/>
                </a:lnTo>
                <a:lnTo>
                  <a:pt x="2042748" y="882748"/>
                </a:lnTo>
                <a:lnTo>
                  <a:pt x="1532858" y="1765495"/>
                </a:lnTo>
                <a:lnTo>
                  <a:pt x="509890" y="1765495"/>
                </a:lnTo>
                <a:lnTo>
                  <a:pt x="509890" y="1765495"/>
                </a:lnTo>
                <a:close/>
              </a:path>
            </a:pathLst>
          </a:custGeom>
          <a:blipFill dpi="0" rotWithShape="1">
            <a:blip r:embed="rId2"/>
            <a:srcRect/>
            <a:tile tx="0" ty="311150" sx="50000" sy="50000" flip="none" algn="ctr"/>
          </a:blip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600620" y="2592194"/>
            <a:ext cx="4128962" cy="124539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600620" y="3907825"/>
            <a:ext cx="4128962" cy="43557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of the presentation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469994" y="302218"/>
            <a:ext cx="5321206" cy="6260742"/>
            <a:chOff x="469994" y="302218"/>
            <a:chExt cx="5321206" cy="6260742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5426219" y="807172"/>
              <a:ext cx="364981" cy="525424"/>
            </a:xfrm>
            <a:custGeom>
              <a:avLst/>
              <a:gdLst>
                <a:gd name="T0" fmla="*/ 0 w 341063"/>
                <a:gd name="T1" fmla="*/ 146625 h 490875"/>
                <a:gd name="T2" fmla="*/ 86063 w 341063"/>
                <a:gd name="T3" fmla="*/ 296437 h 490875"/>
                <a:gd name="T4" fmla="*/ 255001 w 341063"/>
                <a:gd name="T5" fmla="*/ 296437 h 490875"/>
                <a:gd name="T6" fmla="*/ 341063 w 341063"/>
                <a:gd name="T7" fmla="*/ 146625 h 490875"/>
                <a:gd name="T8" fmla="*/ 255001 w 341063"/>
                <a:gd name="T9" fmla="*/ 0 h 490875"/>
                <a:gd name="T10" fmla="*/ 86063 w 341063"/>
                <a:gd name="T11" fmla="*/ 0 h 490875"/>
                <a:gd name="T12" fmla="*/ 0 w 341063"/>
                <a:gd name="T13" fmla="*/ 146625 h 490875"/>
                <a:gd name="T14" fmla="*/ 60563 w 341063"/>
                <a:gd name="T15" fmla="*/ 146625 h 490875"/>
                <a:gd name="T16" fmla="*/ 114751 w 341063"/>
                <a:gd name="T17" fmla="*/ 51000 h 490875"/>
                <a:gd name="T18" fmla="*/ 226313 w 341063"/>
                <a:gd name="T19" fmla="*/ 51000 h 490875"/>
                <a:gd name="T20" fmla="*/ 283688 w 341063"/>
                <a:gd name="T21" fmla="*/ 146625 h 490875"/>
                <a:gd name="T22" fmla="*/ 226313 w 341063"/>
                <a:gd name="T23" fmla="*/ 245437 h 490875"/>
                <a:gd name="T24" fmla="*/ 114751 w 341063"/>
                <a:gd name="T25" fmla="*/ 245437 h 490875"/>
                <a:gd name="T26" fmla="*/ 60563 w 341063"/>
                <a:gd name="T27" fmla="*/ 146625 h 490875"/>
                <a:gd name="T28" fmla="*/ 216751 w 341063"/>
                <a:gd name="T29" fmla="*/ 446250 h 490875"/>
                <a:gd name="T30" fmla="*/ 124313 w 341063"/>
                <a:gd name="T31" fmla="*/ 446250 h 490875"/>
                <a:gd name="T32" fmla="*/ 124313 w 341063"/>
                <a:gd name="T33" fmla="*/ 490875 h 490875"/>
                <a:gd name="T34" fmla="*/ 216751 w 341063"/>
                <a:gd name="T35" fmla="*/ 490875 h 490875"/>
                <a:gd name="T36" fmla="*/ 216751 w 341063"/>
                <a:gd name="T37" fmla="*/ 446250 h 490875"/>
                <a:gd name="T38" fmla="*/ 258188 w 341063"/>
                <a:gd name="T39" fmla="*/ 318750 h 490875"/>
                <a:gd name="T40" fmla="*/ 86063 w 341063"/>
                <a:gd name="T41" fmla="*/ 318750 h 490875"/>
                <a:gd name="T42" fmla="*/ 86063 w 341063"/>
                <a:gd name="T43" fmla="*/ 363375 h 490875"/>
                <a:gd name="T44" fmla="*/ 258188 w 341063"/>
                <a:gd name="T45" fmla="*/ 363375 h 490875"/>
                <a:gd name="T46" fmla="*/ 258188 w 341063"/>
                <a:gd name="T47" fmla="*/ 318750 h 490875"/>
                <a:gd name="T48" fmla="*/ 258188 w 341063"/>
                <a:gd name="T49" fmla="*/ 382500 h 490875"/>
                <a:gd name="T50" fmla="*/ 86063 w 341063"/>
                <a:gd name="T51" fmla="*/ 382500 h 490875"/>
                <a:gd name="T52" fmla="*/ 86063 w 341063"/>
                <a:gd name="T53" fmla="*/ 427125 h 490875"/>
                <a:gd name="T54" fmla="*/ 258188 w 341063"/>
                <a:gd name="T55" fmla="*/ 427125 h 490875"/>
                <a:gd name="T56" fmla="*/ 258188 w 341063"/>
                <a:gd name="T57" fmla="*/ 382500 h 490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1063" h="490875">
                  <a:moveTo>
                    <a:pt x="0" y="146625"/>
                  </a:moveTo>
                  <a:lnTo>
                    <a:pt x="86063" y="296437"/>
                  </a:lnTo>
                  <a:lnTo>
                    <a:pt x="255001" y="296437"/>
                  </a:lnTo>
                  <a:lnTo>
                    <a:pt x="341063" y="146625"/>
                  </a:lnTo>
                  <a:lnTo>
                    <a:pt x="255001" y="0"/>
                  </a:lnTo>
                  <a:lnTo>
                    <a:pt x="86063" y="0"/>
                  </a:lnTo>
                  <a:lnTo>
                    <a:pt x="0" y="146625"/>
                  </a:lnTo>
                  <a:close/>
                  <a:moveTo>
                    <a:pt x="60563" y="146625"/>
                  </a:moveTo>
                  <a:lnTo>
                    <a:pt x="114751" y="51000"/>
                  </a:lnTo>
                  <a:lnTo>
                    <a:pt x="226313" y="51000"/>
                  </a:lnTo>
                  <a:lnTo>
                    <a:pt x="283688" y="146625"/>
                  </a:lnTo>
                  <a:lnTo>
                    <a:pt x="226313" y="245437"/>
                  </a:lnTo>
                  <a:lnTo>
                    <a:pt x="114751" y="245437"/>
                  </a:lnTo>
                  <a:lnTo>
                    <a:pt x="60563" y="146625"/>
                  </a:lnTo>
                  <a:close/>
                  <a:moveTo>
                    <a:pt x="216751" y="446250"/>
                  </a:moveTo>
                  <a:lnTo>
                    <a:pt x="124313" y="446250"/>
                  </a:lnTo>
                  <a:lnTo>
                    <a:pt x="124313" y="490875"/>
                  </a:lnTo>
                  <a:lnTo>
                    <a:pt x="216751" y="490875"/>
                  </a:lnTo>
                  <a:lnTo>
                    <a:pt x="216751" y="446250"/>
                  </a:lnTo>
                  <a:close/>
                  <a:moveTo>
                    <a:pt x="258188" y="318750"/>
                  </a:moveTo>
                  <a:lnTo>
                    <a:pt x="86063" y="318750"/>
                  </a:lnTo>
                  <a:lnTo>
                    <a:pt x="86063" y="363375"/>
                  </a:lnTo>
                  <a:lnTo>
                    <a:pt x="258188" y="363375"/>
                  </a:lnTo>
                  <a:lnTo>
                    <a:pt x="258188" y="318750"/>
                  </a:lnTo>
                  <a:close/>
                  <a:moveTo>
                    <a:pt x="258188" y="382500"/>
                  </a:moveTo>
                  <a:lnTo>
                    <a:pt x="86063" y="382500"/>
                  </a:lnTo>
                  <a:lnTo>
                    <a:pt x="86063" y="427125"/>
                  </a:lnTo>
                  <a:lnTo>
                    <a:pt x="258188" y="427125"/>
                  </a:lnTo>
                  <a:lnTo>
                    <a:pt x="258188" y="3825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2236297" y="4874095"/>
              <a:ext cx="1268903" cy="1102028"/>
            </a:xfrm>
            <a:custGeom>
              <a:avLst/>
              <a:gdLst>
                <a:gd name="T0" fmla="*/ 889314 w 1185752"/>
                <a:gd name="T1" fmla="*/ 0 h 1029564"/>
                <a:gd name="T2" fmla="*/ 296438 w 1185752"/>
                <a:gd name="T3" fmla="*/ 0 h 1029564"/>
                <a:gd name="T4" fmla="*/ 0 w 1185752"/>
                <a:gd name="T5" fmla="*/ 513188 h 1029564"/>
                <a:gd name="T6" fmla="*/ 296438 w 1185752"/>
                <a:gd name="T7" fmla="*/ 1029564 h 1029564"/>
                <a:gd name="T8" fmla="*/ 889314 w 1185752"/>
                <a:gd name="T9" fmla="*/ 1029564 h 1029564"/>
                <a:gd name="T10" fmla="*/ 1185752 w 1185752"/>
                <a:gd name="T11" fmla="*/ 513188 h 1029564"/>
                <a:gd name="T12" fmla="*/ 889314 w 1185752"/>
                <a:gd name="T13" fmla="*/ 0 h 1029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752" h="1029564">
                  <a:moveTo>
                    <a:pt x="889314" y="0"/>
                  </a:moveTo>
                  <a:lnTo>
                    <a:pt x="296438" y="0"/>
                  </a:lnTo>
                  <a:lnTo>
                    <a:pt x="0" y="513188"/>
                  </a:lnTo>
                  <a:lnTo>
                    <a:pt x="296438" y="1029564"/>
                  </a:lnTo>
                  <a:lnTo>
                    <a:pt x="889314" y="1029564"/>
                  </a:lnTo>
                  <a:lnTo>
                    <a:pt x="1185752" y="513188"/>
                  </a:lnTo>
                  <a:lnTo>
                    <a:pt x="889314" y="0"/>
                  </a:lnTo>
                </a:path>
              </a:pathLst>
            </a:custGeom>
            <a:gradFill rotWithShape="1">
              <a:gsLst>
                <a:gs pos="0">
                  <a:srgbClr val="917A96"/>
                </a:gs>
                <a:gs pos="100000">
                  <a:srgbClr val="D5A6DE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3123775" y="848115"/>
              <a:ext cx="1541786" cy="1334033"/>
            </a:xfrm>
            <a:custGeom>
              <a:avLst/>
              <a:gdLst>
                <a:gd name="T0" fmla="*/ 360188 w 1440753"/>
                <a:gd name="T1" fmla="*/ 1246314 h 1246314"/>
                <a:gd name="T2" fmla="*/ 0 w 1440753"/>
                <a:gd name="T3" fmla="*/ 621563 h 1246314"/>
                <a:gd name="T4" fmla="*/ 360188 w 1440753"/>
                <a:gd name="T5" fmla="*/ 0 h 1246314"/>
                <a:gd name="T6" fmla="*/ 1080565 w 1440753"/>
                <a:gd name="T7" fmla="*/ 0 h 1246314"/>
                <a:gd name="T8" fmla="*/ 1440753 w 1440753"/>
                <a:gd name="T9" fmla="*/ 621563 h 1246314"/>
                <a:gd name="T10" fmla="*/ 1080565 w 1440753"/>
                <a:gd name="T11" fmla="*/ 1246314 h 1246314"/>
                <a:gd name="T12" fmla="*/ 360188 w 1440753"/>
                <a:gd name="T13" fmla="*/ 1246314 h 1246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0753" h="1246314">
                  <a:moveTo>
                    <a:pt x="360188" y="1246314"/>
                  </a:moveTo>
                  <a:lnTo>
                    <a:pt x="0" y="621563"/>
                  </a:lnTo>
                  <a:lnTo>
                    <a:pt x="360188" y="0"/>
                  </a:lnTo>
                  <a:lnTo>
                    <a:pt x="1080565" y="0"/>
                  </a:lnTo>
                  <a:lnTo>
                    <a:pt x="1440753" y="621563"/>
                  </a:lnTo>
                  <a:lnTo>
                    <a:pt x="1080565" y="1246314"/>
                  </a:lnTo>
                  <a:lnTo>
                    <a:pt x="360188" y="1246314"/>
                  </a:lnTo>
                  <a:close/>
                </a:path>
              </a:pathLst>
            </a:custGeom>
            <a:gradFill rotWithShape="1">
              <a:gsLst>
                <a:gs pos="0">
                  <a:srgbClr val="0070C0"/>
                </a:gs>
                <a:gs pos="100000">
                  <a:srgbClr val="51BFE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3253393" y="5464345"/>
              <a:ext cx="1272314" cy="1098615"/>
            </a:xfrm>
            <a:custGeom>
              <a:avLst/>
              <a:gdLst>
                <a:gd name="T0" fmla="*/ 296438 w 1188940"/>
                <a:gd name="T1" fmla="*/ 1026376 h 1026376"/>
                <a:gd name="T2" fmla="*/ 0 w 1188940"/>
                <a:gd name="T3" fmla="*/ 513188 h 1026376"/>
                <a:gd name="T4" fmla="*/ 296438 w 1188940"/>
                <a:gd name="T5" fmla="*/ 0 h 1026376"/>
                <a:gd name="T6" fmla="*/ 892502 w 1188940"/>
                <a:gd name="T7" fmla="*/ 0 h 1026376"/>
                <a:gd name="T8" fmla="*/ 1188940 w 1188940"/>
                <a:gd name="T9" fmla="*/ 513188 h 1026376"/>
                <a:gd name="T10" fmla="*/ 892502 w 1188940"/>
                <a:gd name="T11" fmla="*/ 1026376 h 1026376"/>
                <a:gd name="T12" fmla="*/ 296438 w 1188940"/>
                <a:gd name="T13" fmla="*/ 1026376 h 1026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8940" h="1026376">
                  <a:moveTo>
                    <a:pt x="296438" y="1026376"/>
                  </a:moveTo>
                  <a:lnTo>
                    <a:pt x="0" y="513188"/>
                  </a:lnTo>
                  <a:lnTo>
                    <a:pt x="296438" y="0"/>
                  </a:lnTo>
                  <a:lnTo>
                    <a:pt x="892502" y="0"/>
                  </a:lnTo>
                  <a:lnTo>
                    <a:pt x="1188940" y="513188"/>
                  </a:lnTo>
                  <a:lnTo>
                    <a:pt x="892502" y="1026376"/>
                  </a:lnTo>
                  <a:lnTo>
                    <a:pt x="296438" y="102637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2523433" y="851525"/>
              <a:ext cx="712906" cy="617545"/>
            </a:xfrm>
            <a:custGeom>
              <a:avLst/>
              <a:gdLst>
                <a:gd name="T0" fmla="*/ 500439 w 666189"/>
                <a:gd name="T1" fmla="*/ 0 h 576938"/>
                <a:gd name="T2" fmla="*/ 165751 w 666189"/>
                <a:gd name="T3" fmla="*/ 0 h 576938"/>
                <a:gd name="T4" fmla="*/ 0 w 666189"/>
                <a:gd name="T5" fmla="*/ 290063 h 576938"/>
                <a:gd name="T6" fmla="*/ 165751 w 666189"/>
                <a:gd name="T7" fmla="*/ 576938 h 576938"/>
                <a:gd name="T8" fmla="*/ 500439 w 666189"/>
                <a:gd name="T9" fmla="*/ 576938 h 576938"/>
                <a:gd name="T10" fmla="*/ 666189 w 666189"/>
                <a:gd name="T11" fmla="*/ 290063 h 576938"/>
                <a:gd name="T12" fmla="*/ 500439 w 666189"/>
                <a:gd name="T13" fmla="*/ 0 h 576938"/>
                <a:gd name="T14" fmla="*/ 443064 w 666189"/>
                <a:gd name="T15" fmla="*/ 478126 h 576938"/>
                <a:gd name="T16" fmla="*/ 223126 w 666189"/>
                <a:gd name="T17" fmla="*/ 478126 h 576938"/>
                <a:gd name="T18" fmla="*/ 114750 w 666189"/>
                <a:gd name="T19" fmla="*/ 290063 h 576938"/>
                <a:gd name="T20" fmla="*/ 223126 w 666189"/>
                <a:gd name="T21" fmla="*/ 98813 h 576938"/>
                <a:gd name="T22" fmla="*/ 443064 w 666189"/>
                <a:gd name="T23" fmla="*/ 98813 h 576938"/>
                <a:gd name="T24" fmla="*/ 551439 w 666189"/>
                <a:gd name="T25" fmla="*/ 290063 h 576938"/>
                <a:gd name="T26" fmla="*/ 443064 w 666189"/>
                <a:gd name="T27" fmla="*/ 478126 h 576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6189" h="576938">
                  <a:moveTo>
                    <a:pt x="500439" y="0"/>
                  </a:moveTo>
                  <a:lnTo>
                    <a:pt x="165751" y="0"/>
                  </a:lnTo>
                  <a:lnTo>
                    <a:pt x="0" y="290063"/>
                  </a:lnTo>
                  <a:lnTo>
                    <a:pt x="165751" y="576938"/>
                  </a:lnTo>
                  <a:lnTo>
                    <a:pt x="500439" y="576938"/>
                  </a:lnTo>
                  <a:lnTo>
                    <a:pt x="666189" y="290063"/>
                  </a:lnTo>
                  <a:lnTo>
                    <a:pt x="500439" y="0"/>
                  </a:lnTo>
                  <a:close/>
                  <a:moveTo>
                    <a:pt x="443064" y="478126"/>
                  </a:moveTo>
                  <a:lnTo>
                    <a:pt x="223126" y="478126"/>
                  </a:lnTo>
                  <a:lnTo>
                    <a:pt x="114750" y="290063"/>
                  </a:lnTo>
                  <a:lnTo>
                    <a:pt x="223126" y="98813"/>
                  </a:lnTo>
                  <a:lnTo>
                    <a:pt x="443064" y="98813"/>
                  </a:lnTo>
                  <a:lnTo>
                    <a:pt x="551439" y="290063"/>
                  </a:lnTo>
                  <a:lnTo>
                    <a:pt x="443064" y="478126"/>
                  </a:lnTo>
                  <a:close/>
                </a:path>
              </a:pathLst>
            </a:custGeom>
            <a:gradFill rotWithShape="1"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auto">
            <a:xfrm>
              <a:off x="4334691" y="302218"/>
              <a:ext cx="1111995" cy="962141"/>
            </a:xfrm>
            <a:custGeom>
              <a:avLst/>
              <a:gdLst>
                <a:gd name="T0" fmla="*/ 777751 w 1039126"/>
                <a:gd name="T1" fmla="*/ 0 h 898876"/>
                <a:gd name="T2" fmla="*/ 261375 w 1039126"/>
                <a:gd name="T3" fmla="*/ 0 h 898876"/>
                <a:gd name="T4" fmla="*/ 0 w 1039126"/>
                <a:gd name="T5" fmla="*/ 449438 h 898876"/>
                <a:gd name="T6" fmla="*/ 261375 w 1039126"/>
                <a:gd name="T7" fmla="*/ 898876 h 898876"/>
                <a:gd name="T8" fmla="*/ 777751 w 1039126"/>
                <a:gd name="T9" fmla="*/ 898876 h 898876"/>
                <a:gd name="T10" fmla="*/ 1039126 w 1039126"/>
                <a:gd name="T11" fmla="*/ 449438 h 898876"/>
                <a:gd name="T12" fmla="*/ 777751 w 1039126"/>
                <a:gd name="T13" fmla="*/ 0 h 898876"/>
                <a:gd name="T14" fmla="*/ 688501 w 1039126"/>
                <a:gd name="T15" fmla="*/ 742688 h 898876"/>
                <a:gd name="T16" fmla="*/ 350625 w 1039126"/>
                <a:gd name="T17" fmla="*/ 742688 h 898876"/>
                <a:gd name="T18" fmla="*/ 181687 w 1039126"/>
                <a:gd name="T19" fmla="*/ 449438 h 898876"/>
                <a:gd name="T20" fmla="*/ 350625 w 1039126"/>
                <a:gd name="T21" fmla="*/ 156188 h 898876"/>
                <a:gd name="T22" fmla="*/ 688501 w 1039126"/>
                <a:gd name="T23" fmla="*/ 156188 h 898876"/>
                <a:gd name="T24" fmla="*/ 857439 w 1039126"/>
                <a:gd name="T25" fmla="*/ 449438 h 898876"/>
                <a:gd name="T26" fmla="*/ 688501 w 1039126"/>
                <a:gd name="T27" fmla="*/ 742688 h 898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9126" h="898876">
                  <a:moveTo>
                    <a:pt x="777751" y="0"/>
                  </a:moveTo>
                  <a:lnTo>
                    <a:pt x="261375" y="0"/>
                  </a:lnTo>
                  <a:lnTo>
                    <a:pt x="0" y="449438"/>
                  </a:lnTo>
                  <a:lnTo>
                    <a:pt x="261375" y="898876"/>
                  </a:lnTo>
                  <a:lnTo>
                    <a:pt x="777751" y="898876"/>
                  </a:lnTo>
                  <a:lnTo>
                    <a:pt x="1039126" y="449438"/>
                  </a:lnTo>
                  <a:lnTo>
                    <a:pt x="777751" y="0"/>
                  </a:lnTo>
                  <a:close/>
                  <a:moveTo>
                    <a:pt x="688501" y="742688"/>
                  </a:moveTo>
                  <a:lnTo>
                    <a:pt x="350625" y="742688"/>
                  </a:lnTo>
                  <a:lnTo>
                    <a:pt x="181687" y="449438"/>
                  </a:lnTo>
                  <a:lnTo>
                    <a:pt x="350625" y="156188"/>
                  </a:lnTo>
                  <a:lnTo>
                    <a:pt x="688501" y="156188"/>
                  </a:lnTo>
                  <a:lnTo>
                    <a:pt x="857439" y="449438"/>
                  </a:lnTo>
                  <a:lnTo>
                    <a:pt x="688501" y="742688"/>
                  </a:lnTo>
                  <a:close/>
                </a:path>
              </a:pathLst>
            </a:custGeom>
            <a:gradFill rotWithShape="1">
              <a:gsLst>
                <a:gs pos="0">
                  <a:srgbClr val="A2C767"/>
                </a:gs>
                <a:gs pos="100000">
                  <a:srgbClr val="D2ECB6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1605866" y="4601147"/>
              <a:ext cx="600341" cy="320714"/>
            </a:xfrm>
            <a:custGeom>
              <a:avLst/>
              <a:gdLst>
                <a:gd name="T0" fmla="*/ 97 w 176"/>
                <a:gd name="T1" fmla="*/ 94 h 94"/>
                <a:gd name="T2" fmla="*/ 176 w 176"/>
                <a:gd name="T3" fmla="*/ 47 h 94"/>
                <a:gd name="T4" fmla="*/ 97 w 176"/>
                <a:gd name="T5" fmla="*/ 0 h 94"/>
                <a:gd name="T6" fmla="*/ 97 w 176"/>
                <a:gd name="T7" fmla="*/ 28 h 94"/>
                <a:gd name="T8" fmla="*/ 0 w 176"/>
                <a:gd name="T9" fmla="*/ 28 h 94"/>
                <a:gd name="T10" fmla="*/ 0 w 176"/>
                <a:gd name="T11" fmla="*/ 66 h 94"/>
                <a:gd name="T12" fmla="*/ 97 w 176"/>
                <a:gd name="T13" fmla="*/ 66 h 94"/>
                <a:gd name="T14" fmla="*/ 97 w 176"/>
                <a:gd name="T15" fmla="*/ 94 h 94"/>
                <a:gd name="T16" fmla="*/ 12 w 176"/>
                <a:gd name="T17" fmla="*/ 55 h 94"/>
                <a:gd name="T18" fmla="*/ 12 w 176"/>
                <a:gd name="T19" fmla="*/ 39 h 94"/>
                <a:gd name="T20" fmla="*/ 109 w 176"/>
                <a:gd name="T21" fmla="*/ 39 h 94"/>
                <a:gd name="T22" fmla="*/ 109 w 176"/>
                <a:gd name="T23" fmla="*/ 21 h 94"/>
                <a:gd name="T24" fmla="*/ 153 w 176"/>
                <a:gd name="T25" fmla="*/ 47 h 94"/>
                <a:gd name="T26" fmla="*/ 109 w 176"/>
                <a:gd name="T27" fmla="*/ 73 h 94"/>
                <a:gd name="T28" fmla="*/ 109 w 176"/>
                <a:gd name="T29" fmla="*/ 55 h 94"/>
                <a:gd name="T30" fmla="*/ 12 w 176"/>
                <a:gd name="T31" fmla="*/ 5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94">
                  <a:moveTo>
                    <a:pt x="97" y="94"/>
                  </a:moveTo>
                  <a:cubicBezTo>
                    <a:pt x="176" y="47"/>
                    <a:pt x="176" y="47"/>
                    <a:pt x="176" y="47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21"/>
                    <a:pt x="97" y="28"/>
                  </a:cubicBezTo>
                  <a:cubicBezTo>
                    <a:pt x="86" y="28"/>
                    <a:pt x="0" y="28"/>
                    <a:pt x="0" y="28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86" y="66"/>
                    <a:pt x="97" y="66"/>
                  </a:cubicBezTo>
                  <a:cubicBezTo>
                    <a:pt x="97" y="73"/>
                    <a:pt x="97" y="94"/>
                    <a:pt x="97" y="94"/>
                  </a:cubicBezTo>
                  <a:close/>
                  <a:moveTo>
                    <a:pt x="12" y="55"/>
                  </a:moveTo>
                  <a:cubicBezTo>
                    <a:pt x="12" y="49"/>
                    <a:pt x="12" y="45"/>
                    <a:pt x="12" y="39"/>
                  </a:cubicBezTo>
                  <a:cubicBezTo>
                    <a:pt x="22" y="39"/>
                    <a:pt x="109" y="39"/>
                    <a:pt x="109" y="39"/>
                  </a:cubicBezTo>
                  <a:cubicBezTo>
                    <a:pt x="109" y="39"/>
                    <a:pt x="109" y="27"/>
                    <a:pt x="109" y="21"/>
                  </a:cubicBezTo>
                  <a:cubicBezTo>
                    <a:pt x="119" y="27"/>
                    <a:pt x="143" y="41"/>
                    <a:pt x="153" y="47"/>
                  </a:cubicBezTo>
                  <a:cubicBezTo>
                    <a:pt x="143" y="53"/>
                    <a:pt x="119" y="67"/>
                    <a:pt x="109" y="73"/>
                  </a:cubicBezTo>
                  <a:cubicBezTo>
                    <a:pt x="109" y="67"/>
                    <a:pt x="109" y="55"/>
                    <a:pt x="109" y="55"/>
                  </a:cubicBezTo>
                  <a:cubicBezTo>
                    <a:pt x="109" y="55"/>
                    <a:pt x="22" y="55"/>
                    <a:pt x="12" y="5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5"/>
            <p:cNvSpPr>
              <a:spLocks noEditPoints="1"/>
            </p:cNvSpPr>
            <p:nvPr/>
          </p:nvSpPr>
          <p:spPr bwMode="auto">
            <a:xfrm>
              <a:off x="1189722" y="4788799"/>
              <a:ext cx="689028" cy="365068"/>
            </a:xfrm>
            <a:custGeom>
              <a:avLst/>
              <a:gdLst>
                <a:gd name="T0" fmla="*/ 91 w 202"/>
                <a:gd name="T1" fmla="*/ 75 h 107"/>
                <a:gd name="T2" fmla="*/ 202 w 202"/>
                <a:gd name="T3" fmla="*/ 75 h 107"/>
                <a:gd name="T4" fmla="*/ 202 w 202"/>
                <a:gd name="T5" fmla="*/ 31 h 107"/>
                <a:gd name="T6" fmla="*/ 91 w 202"/>
                <a:gd name="T7" fmla="*/ 31 h 107"/>
                <a:gd name="T8" fmla="*/ 91 w 202"/>
                <a:gd name="T9" fmla="*/ 0 h 107"/>
                <a:gd name="T10" fmla="*/ 0 w 202"/>
                <a:gd name="T11" fmla="*/ 53 h 107"/>
                <a:gd name="T12" fmla="*/ 91 w 202"/>
                <a:gd name="T13" fmla="*/ 107 h 107"/>
                <a:gd name="T14" fmla="*/ 91 w 202"/>
                <a:gd name="T15" fmla="*/ 75 h 107"/>
                <a:gd name="T16" fmla="*/ 78 w 202"/>
                <a:gd name="T17" fmla="*/ 62 h 107"/>
                <a:gd name="T18" fmla="*/ 78 w 202"/>
                <a:gd name="T19" fmla="*/ 83 h 107"/>
                <a:gd name="T20" fmla="*/ 27 w 202"/>
                <a:gd name="T21" fmla="*/ 53 h 107"/>
                <a:gd name="T22" fmla="*/ 78 w 202"/>
                <a:gd name="T23" fmla="*/ 23 h 107"/>
                <a:gd name="T24" fmla="*/ 78 w 202"/>
                <a:gd name="T25" fmla="*/ 45 h 107"/>
                <a:gd name="T26" fmla="*/ 188 w 202"/>
                <a:gd name="T27" fmla="*/ 45 h 107"/>
                <a:gd name="T28" fmla="*/ 188 w 202"/>
                <a:gd name="T29" fmla="*/ 62 h 107"/>
                <a:gd name="T30" fmla="*/ 78 w 202"/>
                <a:gd name="T31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" h="107">
                  <a:moveTo>
                    <a:pt x="91" y="75"/>
                  </a:moveTo>
                  <a:cubicBezTo>
                    <a:pt x="103" y="75"/>
                    <a:pt x="202" y="75"/>
                    <a:pt x="202" y="75"/>
                  </a:cubicBezTo>
                  <a:cubicBezTo>
                    <a:pt x="202" y="31"/>
                    <a:pt x="202" y="31"/>
                    <a:pt x="202" y="31"/>
                  </a:cubicBezTo>
                  <a:cubicBezTo>
                    <a:pt x="202" y="31"/>
                    <a:pt x="103" y="31"/>
                    <a:pt x="91" y="31"/>
                  </a:cubicBezTo>
                  <a:cubicBezTo>
                    <a:pt x="91" y="24"/>
                    <a:pt x="91" y="0"/>
                    <a:pt x="91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91" y="107"/>
                    <a:pt x="91" y="107"/>
                    <a:pt x="91" y="107"/>
                  </a:cubicBezTo>
                  <a:cubicBezTo>
                    <a:pt x="91" y="107"/>
                    <a:pt x="91" y="83"/>
                    <a:pt x="91" y="75"/>
                  </a:cubicBezTo>
                  <a:close/>
                  <a:moveTo>
                    <a:pt x="78" y="62"/>
                  </a:moveTo>
                  <a:cubicBezTo>
                    <a:pt x="78" y="62"/>
                    <a:pt x="78" y="76"/>
                    <a:pt x="78" y="83"/>
                  </a:cubicBezTo>
                  <a:cubicBezTo>
                    <a:pt x="65" y="76"/>
                    <a:pt x="39" y="60"/>
                    <a:pt x="27" y="53"/>
                  </a:cubicBezTo>
                  <a:cubicBezTo>
                    <a:pt x="39" y="46"/>
                    <a:pt x="65" y="31"/>
                    <a:pt x="78" y="23"/>
                  </a:cubicBezTo>
                  <a:cubicBezTo>
                    <a:pt x="78" y="30"/>
                    <a:pt x="78" y="45"/>
                    <a:pt x="78" y="45"/>
                  </a:cubicBezTo>
                  <a:cubicBezTo>
                    <a:pt x="78" y="45"/>
                    <a:pt x="177" y="45"/>
                    <a:pt x="188" y="45"/>
                  </a:cubicBezTo>
                  <a:cubicBezTo>
                    <a:pt x="188" y="50"/>
                    <a:pt x="188" y="56"/>
                    <a:pt x="188" y="62"/>
                  </a:cubicBezTo>
                  <a:cubicBezTo>
                    <a:pt x="177" y="62"/>
                    <a:pt x="78" y="62"/>
                    <a:pt x="78" y="6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16"/>
            <p:cNvSpPr>
              <a:spLocks noEditPoints="1"/>
            </p:cNvSpPr>
            <p:nvPr/>
          </p:nvSpPr>
          <p:spPr bwMode="auto">
            <a:xfrm>
              <a:off x="3345493" y="4178079"/>
              <a:ext cx="436612" cy="436716"/>
            </a:xfrm>
            <a:custGeom>
              <a:avLst/>
              <a:gdLst>
                <a:gd name="T0" fmla="*/ 0 w 128"/>
                <a:gd name="T1" fmla="*/ 64 h 128"/>
                <a:gd name="T2" fmla="*/ 128 w 128"/>
                <a:gd name="T3" fmla="*/ 64 h 128"/>
                <a:gd name="T4" fmla="*/ 8 w 128"/>
                <a:gd name="T5" fmla="*/ 68 h 128"/>
                <a:gd name="T6" fmla="*/ 30 w 128"/>
                <a:gd name="T7" fmla="*/ 87 h 128"/>
                <a:gd name="T8" fmla="*/ 8 w 128"/>
                <a:gd name="T9" fmla="*/ 68 h 128"/>
                <a:gd name="T10" fmla="*/ 68 w 128"/>
                <a:gd name="T11" fmla="*/ 9 h 128"/>
                <a:gd name="T12" fmla="*/ 68 w 128"/>
                <a:gd name="T13" fmla="*/ 32 h 128"/>
                <a:gd name="T14" fmla="*/ 92 w 128"/>
                <a:gd name="T15" fmla="*/ 60 h 128"/>
                <a:gd name="T16" fmla="*/ 68 w 128"/>
                <a:gd name="T17" fmla="*/ 40 h 128"/>
                <a:gd name="T18" fmla="*/ 60 w 128"/>
                <a:gd name="T19" fmla="*/ 9 h 128"/>
                <a:gd name="T20" fmla="*/ 41 w 128"/>
                <a:gd name="T21" fmla="*/ 32 h 128"/>
                <a:gd name="T22" fmla="*/ 60 w 128"/>
                <a:gd name="T23" fmla="*/ 40 h 128"/>
                <a:gd name="T24" fmla="*/ 36 w 128"/>
                <a:gd name="T25" fmla="*/ 60 h 128"/>
                <a:gd name="T26" fmla="*/ 60 w 128"/>
                <a:gd name="T27" fmla="*/ 40 h 128"/>
                <a:gd name="T28" fmla="*/ 8 w 128"/>
                <a:gd name="T29" fmla="*/ 60 h 128"/>
                <a:gd name="T30" fmla="*/ 31 w 128"/>
                <a:gd name="T31" fmla="*/ 40 h 128"/>
                <a:gd name="T32" fmla="*/ 36 w 128"/>
                <a:gd name="T33" fmla="*/ 68 h 128"/>
                <a:gd name="T34" fmla="*/ 60 w 128"/>
                <a:gd name="T35" fmla="*/ 87 h 128"/>
                <a:gd name="T36" fmla="*/ 36 w 128"/>
                <a:gd name="T37" fmla="*/ 68 h 128"/>
                <a:gd name="T38" fmla="*/ 60 w 128"/>
                <a:gd name="T39" fmla="*/ 119 h 128"/>
                <a:gd name="T40" fmla="*/ 60 w 128"/>
                <a:gd name="T41" fmla="*/ 95 h 128"/>
                <a:gd name="T42" fmla="*/ 68 w 128"/>
                <a:gd name="T43" fmla="*/ 95 h 128"/>
                <a:gd name="T44" fmla="*/ 68 w 128"/>
                <a:gd name="T45" fmla="*/ 119 h 128"/>
                <a:gd name="T46" fmla="*/ 68 w 128"/>
                <a:gd name="T47" fmla="*/ 68 h 128"/>
                <a:gd name="T48" fmla="*/ 89 w 128"/>
                <a:gd name="T49" fmla="*/ 87 h 128"/>
                <a:gd name="T50" fmla="*/ 99 w 128"/>
                <a:gd name="T51" fmla="*/ 68 h 128"/>
                <a:gd name="T52" fmla="*/ 115 w 128"/>
                <a:gd name="T53" fmla="*/ 87 h 128"/>
                <a:gd name="T54" fmla="*/ 99 w 128"/>
                <a:gd name="T55" fmla="*/ 68 h 128"/>
                <a:gd name="T56" fmla="*/ 97 w 128"/>
                <a:gd name="T57" fmla="*/ 40 h 128"/>
                <a:gd name="T58" fmla="*/ 120 w 128"/>
                <a:gd name="T59" fmla="*/ 60 h 128"/>
                <a:gd name="T60" fmla="*/ 110 w 128"/>
                <a:gd name="T61" fmla="*/ 32 h 128"/>
                <a:gd name="T62" fmla="*/ 85 w 128"/>
                <a:gd name="T63" fmla="*/ 12 h 128"/>
                <a:gd name="T64" fmla="*/ 43 w 128"/>
                <a:gd name="T65" fmla="*/ 12 h 128"/>
                <a:gd name="T66" fmla="*/ 18 w 128"/>
                <a:gd name="T67" fmla="*/ 32 h 128"/>
                <a:gd name="T68" fmla="*/ 17 w 128"/>
                <a:gd name="T69" fmla="*/ 95 h 128"/>
                <a:gd name="T70" fmla="*/ 43 w 128"/>
                <a:gd name="T71" fmla="*/ 116 h 128"/>
                <a:gd name="T72" fmla="*/ 85 w 128"/>
                <a:gd name="T73" fmla="*/ 116 h 128"/>
                <a:gd name="T74" fmla="*/ 110 w 128"/>
                <a:gd name="T75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99" y="128"/>
                    <a:pt x="128" y="99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8" y="68"/>
                  </a:moveTo>
                  <a:cubicBezTo>
                    <a:pt x="28" y="68"/>
                    <a:pt x="28" y="68"/>
                    <a:pt x="28" y="68"/>
                  </a:cubicBezTo>
                  <a:cubicBezTo>
                    <a:pt x="28" y="75"/>
                    <a:pt x="29" y="81"/>
                    <a:pt x="30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1"/>
                    <a:pt x="9" y="75"/>
                    <a:pt x="8" y="68"/>
                  </a:cubicBezTo>
                  <a:close/>
                  <a:moveTo>
                    <a:pt x="68" y="32"/>
                  </a:moveTo>
                  <a:cubicBezTo>
                    <a:pt x="68" y="9"/>
                    <a:pt x="68" y="9"/>
                    <a:pt x="68" y="9"/>
                  </a:cubicBezTo>
                  <a:cubicBezTo>
                    <a:pt x="75" y="11"/>
                    <a:pt x="82" y="20"/>
                    <a:pt x="86" y="32"/>
                  </a:cubicBezTo>
                  <a:lnTo>
                    <a:pt x="68" y="32"/>
                  </a:lnTo>
                  <a:close/>
                  <a:moveTo>
                    <a:pt x="89" y="40"/>
                  </a:moveTo>
                  <a:cubicBezTo>
                    <a:pt x="90" y="46"/>
                    <a:pt x="91" y="53"/>
                    <a:pt x="92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40"/>
                    <a:pt x="68" y="40"/>
                    <a:pt x="68" y="40"/>
                  </a:cubicBezTo>
                  <a:lnTo>
                    <a:pt x="89" y="40"/>
                  </a:lnTo>
                  <a:close/>
                  <a:moveTo>
                    <a:pt x="60" y="9"/>
                  </a:moveTo>
                  <a:cubicBezTo>
                    <a:pt x="60" y="32"/>
                    <a:pt x="60" y="32"/>
                    <a:pt x="60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6" y="20"/>
                    <a:pt x="52" y="11"/>
                    <a:pt x="60" y="9"/>
                  </a:cubicBezTo>
                  <a:close/>
                  <a:moveTo>
                    <a:pt x="60" y="40"/>
                  </a:moveTo>
                  <a:cubicBezTo>
                    <a:pt x="60" y="60"/>
                    <a:pt x="60" y="60"/>
                    <a:pt x="60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53"/>
                    <a:pt x="37" y="46"/>
                    <a:pt x="39" y="40"/>
                  </a:cubicBezTo>
                  <a:lnTo>
                    <a:pt x="60" y="40"/>
                  </a:lnTo>
                  <a:close/>
                  <a:moveTo>
                    <a:pt x="28" y="60"/>
                  </a:moveTo>
                  <a:cubicBezTo>
                    <a:pt x="8" y="60"/>
                    <a:pt x="8" y="60"/>
                    <a:pt x="8" y="60"/>
                  </a:cubicBezTo>
                  <a:cubicBezTo>
                    <a:pt x="9" y="53"/>
                    <a:pt x="10" y="46"/>
                    <a:pt x="13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9" y="46"/>
                    <a:pt x="28" y="53"/>
                    <a:pt x="28" y="60"/>
                  </a:cubicBezTo>
                  <a:close/>
                  <a:moveTo>
                    <a:pt x="36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1"/>
                    <a:pt x="36" y="75"/>
                    <a:pt x="36" y="68"/>
                  </a:cubicBezTo>
                  <a:close/>
                  <a:moveTo>
                    <a:pt x="60" y="95"/>
                  </a:moveTo>
                  <a:cubicBezTo>
                    <a:pt x="60" y="119"/>
                    <a:pt x="60" y="119"/>
                    <a:pt x="60" y="119"/>
                  </a:cubicBezTo>
                  <a:cubicBezTo>
                    <a:pt x="52" y="117"/>
                    <a:pt x="45" y="108"/>
                    <a:pt x="41" y="95"/>
                  </a:cubicBezTo>
                  <a:lnTo>
                    <a:pt x="60" y="95"/>
                  </a:lnTo>
                  <a:close/>
                  <a:moveTo>
                    <a:pt x="68" y="119"/>
                  </a:moveTo>
                  <a:cubicBezTo>
                    <a:pt x="68" y="95"/>
                    <a:pt x="68" y="95"/>
                    <a:pt x="68" y="95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2" y="108"/>
                    <a:pt x="76" y="117"/>
                    <a:pt x="68" y="119"/>
                  </a:cubicBezTo>
                  <a:close/>
                  <a:moveTo>
                    <a:pt x="68" y="87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1" y="75"/>
                    <a:pt x="90" y="81"/>
                    <a:pt x="89" y="87"/>
                  </a:cubicBezTo>
                  <a:lnTo>
                    <a:pt x="68" y="87"/>
                  </a:lnTo>
                  <a:close/>
                  <a:moveTo>
                    <a:pt x="99" y="68"/>
                  </a:moveTo>
                  <a:cubicBezTo>
                    <a:pt x="120" y="68"/>
                    <a:pt x="120" y="68"/>
                    <a:pt x="120" y="68"/>
                  </a:cubicBezTo>
                  <a:cubicBezTo>
                    <a:pt x="119" y="75"/>
                    <a:pt x="117" y="81"/>
                    <a:pt x="115" y="87"/>
                  </a:cubicBezTo>
                  <a:cubicBezTo>
                    <a:pt x="97" y="87"/>
                    <a:pt x="97" y="87"/>
                    <a:pt x="97" y="87"/>
                  </a:cubicBezTo>
                  <a:cubicBezTo>
                    <a:pt x="98" y="81"/>
                    <a:pt x="99" y="75"/>
                    <a:pt x="99" y="68"/>
                  </a:cubicBezTo>
                  <a:close/>
                  <a:moveTo>
                    <a:pt x="99" y="60"/>
                  </a:moveTo>
                  <a:cubicBezTo>
                    <a:pt x="99" y="53"/>
                    <a:pt x="98" y="46"/>
                    <a:pt x="97" y="40"/>
                  </a:cubicBezTo>
                  <a:cubicBezTo>
                    <a:pt x="114" y="40"/>
                    <a:pt x="114" y="40"/>
                    <a:pt x="114" y="40"/>
                  </a:cubicBezTo>
                  <a:cubicBezTo>
                    <a:pt x="117" y="46"/>
                    <a:pt x="119" y="53"/>
                    <a:pt x="120" y="60"/>
                  </a:cubicBezTo>
                  <a:lnTo>
                    <a:pt x="99" y="60"/>
                  </a:lnTo>
                  <a:close/>
                  <a:moveTo>
                    <a:pt x="110" y="32"/>
                  </a:moveTo>
                  <a:cubicBezTo>
                    <a:pt x="95" y="32"/>
                    <a:pt x="95" y="32"/>
                    <a:pt x="95" y="32"/>
                  </a:cubicBezTo>
                  <a:cubicBezTo>
                    <a:pt x="92" y="24"/>
                    <a:pt x="89" y="17"/>
                    <a:pt x="85" y="12"/>
                  </a:cubicBezTo>
                  <a:cubicBezTo>
                    <a:pt x="95" y="16"/>
                    <a:pt x="103" y="23"/>
                    <a:pt x="110" y="32"/>
                  </a:cubicBezTo>
                  <a:close/>
                  <a:moveTo>
                    <a:pt x="43" y="12"/>
                  </a:moveTo>
                  <a:cubicBezTo>
                    <a:pt x="39" y="17"/>
                    <a:pt x="35" y="24"/>
                    <a:pt x="33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4" y="23"/>
                    <a:pt x="33" y="16"/>
                    <a:pt x="43" y="12"/>
                  </a:cubicBezTo>
                  <a:close/>
                  <a:moveTo>
                    <a:pt x="17" y="95"/>
                  </a:moveTo>
                  <a:cubicBezTo>
                    <a:pt x="32" y="95"/>
                    <a:pt x="32" y="95"/>
                    <a:pt x="32" y="95"/>
                  </a:cubicBezTo>
                  <a:cubicBezTo>
                    <a:pt x="35" y="103"/>
                    <a:pt x="39" y="110"/>
                    <a:pt x="43" y="116"/>
                  </a:cubicBezTo>
                  <a:cubicBezTo>
                    <a:pt x="32" y="112"/>
                    <a:pt x="23" y="104"/>
                    <a:pt x="17" y="95"/>
                  </a:cubicBezTo>
                  <a:close/>
                  <a:moveTo>
                    <a:pt x="85" y="116"/>
                  </a:moveTo>
                  <a:cubicBezTo>
                    <a:pt x="89" y="110"/>
                    <a:pt x="93" y="103"/>
                    <a:pt x="95" y="95"/>
                  </a:cubicBezTo>
                  <a:cubicBezTo>
                    <a:pt x="110" y="95"/>
                    <a:pt x="110" y="95"/>
                    <a:pt x="110" y="95"/>
                  </a:cubicBezTo>
                  <a:cubicBezTo>
                    <a:pt x="104" y="104"/>
                    <a:pt x="95" y="112"/>
                    <a:pt x="85" y="11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469994" y="3837588"/>
              <a:ext cx="1006832" cy="871150"/>
            </a:xfrm>
            <a:custGeom>
              <a:avLst/>
              <a:gdLst>
                <a:gd name="T0" fmla="*/ 777751 w 1039126"/>
                <a:gd name="T1" fmla="*/ 0 h 898876"/>
                <a:gd name="T2" fmla="*/ 261375 w 1039126"/>
                <a:gd name="T3" fmla="*/ 0 h 898876"/>
                <a:gd name="T4" fmla="*/ 0 w 1039126"/>
                <a:gd name="T5" fmla="*/ 449438 h 898876"/>
                <a:gd name="T6" fmla="*/ 261375 w 1039126"/>
                <a:gd name="T7" fmla="*/ 898876 h 898876"/>
                <a:gd name="T8" fmla="*/ 777751 w 1039126"/>
                <a:gd name="T9" fmla="*/ 898876 h 898876"/>
                <a:gd name="T10" fmla="*/ 1039126 w 1039126"/>
                <a:gd name="T11" fmla="*/ 449438 h 898876"/>
                <a:gd name="T12" fmla="*/ 777751 w 1039126"/>
                <a:gd name="T13" fmla="*/ 0 h 898876"/>
                <a:gd name="T14" fmla="*/ 688501 w 1039126"/>
                <a:gd name="T15" fmla="*/ 742688 h 898876"/>
                <a:gd name="T16" fmla="*/ 350625 w 1039126"/>
                <a:gd name="T17" fmla="*/ 742688 h 898876"/>
                <a:gd name="T18" fmla="*/ 181687 w 1039126"/>
                <a:gd name="T19" fmla="*/ 449438 h 898876"/>
                <a:gd name="T20" fmla="*/ 350625 w 1039126"/>
                <a:gd name="T21" fmla="*/ 156188 h 898876"/>
                <a:gd name="T22" fmla="*/ 688501 w 1039126"/>
                <a:gd name="T23" fmla="*/ 156188 h 898876"/>
                <a:gd name="T24" fmla="*/ 857439 w 1039126"/>
                <a:gd name="T25" fmla="*/ 449438 h 898876"/>
                <a:gd name="T26" fmla="*/ 688501 w 1039126"/>
                <a:gd name="T27" fmla="*/ 742688 h 898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9126" h="898876">
                  <a:moveTo>
                    <a:pt x="777751" y="0"/>
                  </a:moveTo>
                  <a:lnTo>
                    <a:pt x="261375" y="0"/>
                  </a:lnTo>
                  <a:lnTo>
                    <a:pt x="0" y="449438"/>
                  </a:lnTo>
                  <a:lnTo>
                    <a:pt x="261375" y="898876"/>
                  </a:lnTo>
                  <a:lnTo>
                    <a:pt x="777751" y="898876"/>
                  </a:lnTo>
                  <a:lnTo>
                    <a:pt x="1039126" y="449438"/>
                  </a:lnTo>
                  <a:lnTo>
                    <a:pt x="777751" y="0"/>
                  </a:lnTo>
                  <a:close/>
                  <a:moveTo>
                    <a:pt x="688501" y="742688"/>
                  </a:moveTo>
                  <a:lnTo>
                    <a:pt x="350625" y="742688"/>
                  </a:lnTo>
                  <a:lnTo>
                    <a:pt x="181687" y="449438"/>
                  </a:lnTo>
                  <a:lnTo>
                    <a:pt x="350625" y="156188"/>
                  </a:lnTo>
                  <a:lnTo>
                    <a:pt x="688501" y="156188"/>
                  </a:lnTo>
                  <a:lnTo>
                    <a:pt x="857439" y="449438"/>
                  </a:lnTo>
                  <a:lnTo>
                    <a:pt x="688501" y="74268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2209800"/>
            <a:ext cx="7689583" cy="3505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257800" cy="105156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>
                <a:solidFill>
                  <a:srgbClr val="51BFE1"/>
                </a:solidFill>
              </a:defRPr>
            </a:lvl1pPr>
          </a:lstStyle>
          <a:p>
            <a:r>
              <a:rPr lang="en-US" dirty="0"/>
              <a:t>Content Page </a:t>
            </a:r>
            <a:br>
              <a:rPr lang="en-US" dirty="0"/>
            </a:br>
            <a:r>
              <a:rPr lang="en-US" dirty="0"/>
              <a:t>with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457200" y="1510553"/>
            <a:ext cx="5257800" cy="475488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content page with text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33400" y="5930573"/>
            <a:ext cx="8153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6380156" y="5930573"/>
            <a:ext cx="304800" cy="5553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945" y="6041255"/>
            <a:ext cx="1752600" cy="4969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257800" cy="104792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>
                <a:solidFill>
                  <a:srgbClr val="51BFE1"/>
                </a:solidFill>
              </a:defRPr>
            </a:lvl1pPr>
          </a:lstStyle>
          <a:p>
            <a:r>
              <a:rPr lang="en-US" dirty="0"/>
              <a:t>Content Page </a:t>
            </a:r>
            <a:br>
              <a:rPr lang="en-US" dirty="0"/>
            </a:br>
            <a:r>
              <a:rPr lang="en-US" dirty="0"/>
              <a:t>with Text and Photo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316" y="1676400"/>
            <a:ext cx="4495800" cy="40386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2400">
                <a:solidFill>
                  <a:schemeClr val="tx2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5334000" y="2209800"/>
            <a:ext cx="3176478" cy="35052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33400" y="5930573"/>
            <a:ext cx="8153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V="1">
            <a:off x="6380156" y="5930573"/>
            <a:ext cx="304800" cy="5553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945" y="6041255"/>
            <a:ext cx="1752600" cy="49697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57200" y="5910520"/>
            <a:ext cx="5105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</a:t>
            </a:r>
            <a:r>
              <a:rPr lang="en-US" sz="1000" baseline="0" dirty="0"/>
              <a:t> </a:t>
            </a:r>
            <a:r>
              <a:rPr lang="en-US" sz="1000" baseline="0" dirty="0" err="1"/>
              <a:t>Gibney</a:t>
            </a:r>
            <a:r>
              <a:rPr lang="en-US" sz="1000" baseline="0" dirty="0"/>
              <a:t>, Anthony, and Flaherty LLP 2017</a:t>
            </a:r>
            <a:endParaRPr lang="en-US" sz="10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33400" y="5930573"/>
            <a:ext cx="8153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flipV="1">
            <a:off x="6380156" y="5930573"/>
            <a:ext cx="304800" cy="5553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28800"/>
            <a:ext cx="7696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257800" cy="10603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Content Page </a:t>
            </a:r>
            <a:br>
              <a:rPr lang="en-US" dirty="0"/>
            </a:br>
            <a:r>
              <a:rPr lang="en-US" dirty="0"/>
              <a:t>with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945" y="6041255"/>
            <a:ext cx="1752600" cy="49697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762001" y="5450560"/>
            <a:ext cx="5105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</a:t>
            </a:r>
            <a:r>
              <a:rPr lang="en-US" sz="1000" baseline="0" dirty="0" err="1"/>
              <a:t>Gibney</a:t>
            </a:r>
            <a:r>
              <a:rPr lang="en-US" sz="1000" baseline="0" dirty="0"/>
              <a:t>, Anthony, and Flaherty LLP 2017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9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rgbClr val="51BFE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1BFE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1BFE1"/>
        </a:buClr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1BFE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1BFE1"/>
        </a:buClr>
        <a:buFont typeface="Arial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1BFE1"/>
        </a:buClr>
        <a:buFont typeface="Arial" pitchFamily="34" charset="0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dp.org/wordpress/wp-content/uploads/2014/01/signing-bankruptcy-petition1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4600620" y="1447800"/>
            <a:ext cx="4128962" cy="2389788"/>
          </a:xfrm>
        </p:spPr>
        <p:txBody>
          <a:bodyPr/>
          <a:lstStyle/>
          <a:p>
            <a:r>
              <a:rPr lang="en-US" dirty="0">
                <a:solidFill>
                  <a:srgbClr val="239FC7"/>
                </a:solidFill>
              </a:rPr>
              <a:t>Business Immigration and the New Administration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600620" y="3907825"/>
            <a:ext cx="4238580" cy="1578575"/>
          </a:xfrm>
        </p:spPr>
        <p:txBody>
          <a:bodyPr>
            <a:normAutofit/>
          </a:bodyPr>
          <a:lstStyle/>
          <a:p>
            <a:r>
              <a:rPr lang="en-US" dirty="0"/>
              <a:t>Expectations and Strategies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945" y="6041255"/>
            <a:ext cx="1752600" cy="4969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629400" cy="1047926"/>
          </a:xfrm>
        </p:spPr>
        <p:txBody>
          <a:bodyPr>
            <a:normAutofit fontScale="90000"/>
          </a:bodyPr>
          <a:lstStyle/>
          <a:p>
            <a:r>
              <a:rPr lang="en-US" dirty="0"/>
              <a:t>Regulations and Rulemaking:</a:t>
            </a:r>
            <a:br>
              <a:rPr lang="en-US" dirty="0"/>
            </a:br>
            <a:r>
              <a:rPr lang="en-US" dirty="0"/>
              <a:t>Work Authorization for Spouses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640306"/>
            <a:ext cx="4267200" cy="4156260"/>
          </a:xfrm>
        </p:spPr>
        <p:txBody>
          <a:bodyPr>
            <a:noAutofit/>
          </a:bodyPr>
          <a:lstStyle/>
          <a:p>
            <a:r>
              <a:rPr lang="en-US" dirty="0"/>
              <a:t>The Administration is expected to look closely at ‘the total number of individuals within the United States with EADs, and the categories or basis of issuance for all such EADs.’ </a:t>
            </a:r>
          </a:p>
        </p:txBody>
      </p:sp>
      <p:pic>
        <p:nvPicPr>
          <p:cNvPr id="1028" name="Picture 4" descr="http://blog.autoeurope.co.uk/wp-content/uploads/2016/07/HeaderBleisur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" r="35724"/>
          <a:stretch/>
        </p:blipFill>
        <p:spPr bwMode="auto">
          <a:xfrm>
            <a:off x="4962659" y="2438400"/>
            <a:ext cx="374775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299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172200" cy="1047926"/>
          </a:xfrm>
        </p:spPr>
        <p:txBody>
          <a:bodyPr>
            <a:normAutofit fontScale="90000"/>
          </a:bodyPr>
          <a:lstStyle/>
          <a:p>
            <a:r>
              <a:rPr lang="en-US" dirty="0"/>
              <a:t>Legislation – Recent Proposals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316" y="1600200"/>
            <a:ext cx="4299284" cy="41148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H-1B and L-1 Visa Reform Bill – S.180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Protect and Grow American Jobs Act HR 170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High-Skilled Integrity and Fairness Act HR 670</a:t>
            </a:r>
          </a:p>
        </p:txBody>
      </p:sp>
      <p:pic>
        <p:nvPicPr>
          <p:cNvPr id="6" name="Picture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5" r="29406"/>
          <a:stretch/>
        </p:blipFill>
        <p:spPr>
          <a:xfrm>
            <a:off x="6096000" y="1981200"/>
            <a:ext cx="2602832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21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19800" cy="1047926"/>
          </a:xfrm>
        </p:spPr>
        <p:txBody>
          <a:bodyPr>
            <a:normAutofit fontScale="90000"/>
          </a:bodyPr>
          <a:lstStyle/>
          <a:p>
            <a:r>
              <a:rPr lang="en-US" dirty="0"/>
              <a:t>Renegotiating Trade Agreements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232" y="1580148"/>
            <a:ext cx="4712368" cy="4343400"/>
          </a:xfrm>
        </p:spPr>
        <p:txBody>
          <a:bodyPr>
            <a:normAutofit/>
          </a:bodyPr>
          <a:lstStyle/>
          <a:p>
            <a:r>
              <a:rPr lang="en-US" dirty="0"/>
              <a:t>“Tell NAFTA partners that we intend to immediately negotiate the terms of that agreement  to get a better deal for our workers. If they don’t agree to a renegotiation, we will submit notice that the U.S. intends to withdraw from the deal.” </a:t>
            </a:r>
            <a:br>
              <a:rPr lang="en-US" sz="2000" dirty="0"/>
            </a:br>
            <a:br>
              <a:rPr lang="en-US" sz="2000" dirty="0"/>
            </a:br>
            <a:r>
              <a:rPr lang="en-US" sz="1800" dirty="0"/>
              <a:t>Trump/Pence Campaign Platform 2016</a:t>
            </a:r>
          </a:p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"/>
          <a:stretch/>
        </p:blipFill>
        <p:spPr>
          <a:xfrm>
            <a:off x="5376718" y="2285999"/>
            <a:ext cx="3233881" cy="2514601"/>
          </a:xfrm>
        </p:spPr>
      </p:pic>
    </p:spTree>
    <p:extLst>
      <p:ext uri="{BB962C8B-B14F-4D97-AF65-F5344CB8AC3E}">
        <p14:creationId xmlns:p14="http://schemas.microsoft.com/office/powerpoint/2010/main" val="3564308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19800" cy="1047926"/>
          </a:xfrm>
        </p:spPr>
        <p:txBody>
          <a:bodyPr>
            <a:normAutofit/>
          </a:bodyPr>
          <a:lstStyle/>
          <a:p>
            <a:r>
              <a:rPr lang="en-US" dirty="0"/>
              <a:t>Practical Tips – Be Proactive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274" y="1219200"/>
            <a:ext cx="6296526" cy="4724400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Review travel and immigration policies: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Business travel, visa delays, travel 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Explore alternative work/visa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  <a:p>
            <a:r>
              <a:rPr lang="en-US" sz="2600" dirty="0"/>
              <a:t>Update immigration compliance programs: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Conduct PAF and I-9 audits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Consider E-verify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Prepare for worksite visits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  <a:p>
            <a:r>
              <a:rPr lang="en-US" sz="2600" dirty="0"/>
              <a:t>Educate your employees on their rights: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Citizens and non-citizens</a:t>
            </a:r>
            <a:br>
              <a:rPr lang="en-US" sz="2600" dirty="0"/>
            </a:br>
            <a:endParaRPr lang="en-US" sz="2600" dirty="0"/>
          </a:p>
          <a:p>
            <a:r>
              <a:rPr lang="en-US" sz="2600" dirty="0"/>
              <a:t>Make yourself heard: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Contact Congressional Reps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Work with Government Affairs groups</a:t>
            </a:r>
          </a:p>
          <a:p>
            <a:endParaRPr lang="en-US" sz="2600" dirty="0"/>
          </a:p>
          <a:p>
            <a:endParaRPr lang="en-US" dirty="0"/>
          </a:p>
        </p:txBody>
      </p:sp>
      <p:pic>
        <p:nvPicPr>
          <p:cNvPr id="2050" name="Picture 2" descr="Sign Petiti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65738"/>
            <a:ext cx="2895600" cy="242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511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Looking Ahead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316" y="2209800"/>
            <a:ext cx="4495800" cy="3505200"/>
          </a:xfrm>
        </p:spPr>
        <p:txBody>
          <a:bodyPr>
            <a:normAutofit/>
          </a:bodyPr>
          <a:lstStyle/>
          <a:p>
            <a:r>
              <a:rPr lang="en-US" dirty="0"/>
              <a:t>“Let’s not let fear </a:t>
            </a:r>
          </a:p>
          <a:p>
            <a:r>
              <a:rPr lang="en-US" dirty="0"/>
              <a:t>defeat our values.”</a:t>
            </a:r>
            <a:br>
              <a:rPr lang="en-US" sz="2000" dirty="0"/>
            </a:br>
            <a:br>
              <a:rPr lang="en-US" sz="2000" dirty="0"/>
            </a:br>
            <a:r>
              <a:rPr lang="en-US" sz="1800" dirty="0"/>
              <a:t>Sundar Pichai, CEO Google</a:t>
            </a:r>
            <a:br>
              <a:rPr lang="en-US" sz="1800" dirty="0"/>
            </a:br>
            <a:r>
              <a:rPr lang="en-US" sz="1800" dirty="0"/>
              <a:t>December 11, 2015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2" r="19792"/>
          <a:stretch>
            <a:fillRect/>
          </a:stretch>
        </p:blipFill>
        <p:spPr>
          <a:xfrm>
            <a:off x="5638800" y="2133600"/>
            <a:ext cx="2895600" cy="3195255"/>
          </a:xfrm>
        </p:spPr>
      </p:pic>
    </p:spTree>
    <p:extLst>
      <p:ext uri="{BB962C8B-B14F-4D97-AF65-F5344CB8AC3E}">
        <p14:creationId xmlns:p14="http://schemas.microsoft.com/office/powerpoint/2010/main" val="3871684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186543"/>
            <a:ext cx="1327820" cy="16119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171374"/>
            <a:ext cx="1327821" cy="16119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171373"/>
            <a:ext cx="1327820" cy="16119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1316" y="3955544"/>
            <a:ext cx="1450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Kathy Curtis, SCRP,SGMS-T</a:t>
            </a:r>
            <a:br>
              <a:rPr lang="en-US" sz="1200" dirty="0"/>
            </a:br>
            <a:r>
              <a:rPr lang="en-US" sz="1200" dirty="0"/>
              <a:t>President</a:t>
            </a:r>
            <a:br>
              <a:rPr lang="en-US" sz="1200" dirty="0"/>
            </a:br>
            <a:r>
              <a:rPr lang="en-US" sz="1200" dirty="0"/>
              <a:t>KMC Mobility Consulting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8867" y="3947231"/>
            <a:ext cx="1358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Stephen Maltby,</a:t>
            </a:r>
            <a:br>
              <a:rPr lang="en-US" sz="1200" dirty="0"/>
            </a:br>
            <a:r>
              <a:rPr lang="en-US" sz="1200" dirty="0"/>
              <a:t>Chair</a:t>
            </a:r>
            <a:br>
              <a:rPr lang="en-US" sz="1200" dirty="0"/>
            </a:br>
            <a:r>
              <a:rPr lang="en-US" sz="1200" dirty="0"/>
              <a:t>Immigration</a:t>
            </a:r>
          </a:p>
          <a:p>
            <a:pPr algn="ctr"/>
            <a:r>
              <a:rPr lang="en-US" sz="1200" dirty="0"/>
              <a:t>Gibney, Anthony &amp; Flaherty, LLP</a:t>
            </a:r>
          </a:p>
          <a:p>
            <a:pPr algn="ctr"/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387973" y="3947230"/>
            <a:ext cx="1350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Aisling Ryan</a:t>
            </a:r>
            <a:br>
              <a:rPr lang="en-US" sz="1200" dirty="0"/>
            </a:br>
            <a:r>
              <a:rPr lang="en-US" sz="1200" dirty="0"/>
              <a:t>Partner</a:t>
            </a:r>
            <a:br>
              <a:rPr lang="en-US" sz="1200" dirty="0"/>
            </a:br>
            <a:r>
              <a:rPr lang="en-US" sz="1200" dirty="0"/>
              <a:t>Immigration</a:t>
            </a:r>
          </a:p>
          <a:p>
            <a:pPr algn="ctr"/>
            <a:r>
              <a:rPr lang="en-US" sz="1200" dirty="0"/>
              <a:t>Gibney, Anthony &amp; Flaherty, LLP</a:t>
            </a:r>
          </a:p>
          <a:p>
            <a:pPr algn="ctr"/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209800" y="3962836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Deborah Davy</a:t>
            </a:r>
            <a:br>
              <a:rPr lang="en-US" sz="1200" dirty="0"/>
            </a:br>
            <a:r>
              <a:rPr lang="en-US" sz="1200" dirty="0"/>
              <a:t>Senior Counsel</a:t>
            </a:r>
            <a:br>
              <a:rPr lang="en-US" sz="1200" dirty="0"/>
            </a:br>
            <a:r>
              <a:rPr lang="en-US" sz="1200" dirty="0"/>
              <a:t>Immigration </a:t>
            </a:r>
          </a:p>
          <a:p>
            <a:pPr algn="ctr"/>
            <a:r>
              <a:rPr lang="en-US" sz="1200" dirty="0"/>
              <a:t>Gibney, Anthony &amp; Flaherty, LLP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9"/>
          <a:stretch/>
        </p:blipFill>
        <p:spPr>
          <a:xfrm>
            <a:off x="533400" y="2195437"/>
            <a:ext cx="1418776" cy="16030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167943"/>
            <a:ext cx="1330646" cy="16153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10400" y="3952113"/>
            <a:ext cx="1358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Minal Shah</a:t>
            </a:r>
            <a:br>
              <a:rPr lang="en-US" sz="1200" dirty="0"/>
            </a:br>
            <a:r>
              <a:rPr lang="en-US" sz="1200" dirty="0"/>
              <a:t>Partner</a:t>
            </a:r>
          </a:p>
          <a:p>
            <a:pPr algn="ctr"/>
            <a:r>
              <a:rPr lang="en-US" sz="1200" dirty="0"/>
              <a:t>Immigration</a:t>
            </a:r>
          </a:p>
          <a:p>
            <a:pPr algn="ctr"/>
            <a:r>
              <a:rPr lang="en-US" sz="1200" dirty="0"/>
              <a:t>Gibney, Anthony &amp; Flaherty, LLP</a:t>
            </a:r>
          </a:p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994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3" r="15973"/>
          <a:stretch>
            <a:fillRect/>
          </a:stretch>
        </p:blipFill>
        <p:spPr>
          <a:xfrm>
            <a:off x="5791200" y="2209800"/>
            <a:ext cx="2819400" cy="311106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Trump Immigration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316" y="1371600"/>
            <a:ext cx="4985084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“[T]he central issue is not the needs of the 11 million illegal immigrants - or how many there may be.”</a:t>
            </a:r>
          </a:p>
          <a:p>
            <a:r>
              <a:rPr lang="en-US" sz="2600" dirty="0"/>
              <a:t> </a:t>
            </a:r>
          </a:p>
          <a:p>
            <a:r>
              <a:rPr lang="en-US" sz="2600" dirty="0"/>
              <a:t>“Immigration Reform….should mean improvements to our laws and policies to make life better for American citizens.” </a:t>
            </a:r>
            <a:br>
              <a:rPr lang="en-US" sz="2600" dirty="0"/>
            </a:br>
            <a:br>
              <a:rPr lang="en-US" sz="2600" dirty="0"/>
            </a:br>
            <a:r>
              <a:rPr lang="en-US" sz="1900" dirty="0"/>
              <a:t>Candidate Trump, August 21,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890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715000" cy="1047926"/>
          </a:xfrm>
        </p:spPr>
        <p:txBody>
          <a:bodyPr>
            <a:normAutofit fontScale="90000"/>
          </a:bodyPr>
          <a:lstStyle/>
          <a:p>
            <a:r>
              <a:rPr lang="en-US" dirty="0"/>
              <a:t>Challenges for Global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505200" cy="4343400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"The Order makes it more difficult and expensive for U.S. companies to recruit, hire, and retain some of the world’s best employees.”</a:t>
            </a:r>
          </a:p>
          <a:p>
            <a:endParaRPr lang="en-US" sz="2000" dirty="0"/>
          </a:p>
          <a:p>
            <a:r>
              <a:rPr lang="en-US" sz="1900" dirty="0"/>
              <a:t>Amicus Brief, </a:t>
            </a:r>
            <a:r>
              <a:rPr lang="en-US" sz="1900" i="1" dirty="0"/>
              <a:t>State of Washington vs. Trump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" r="-517"/>
          <a:stretch/>
        </p:blipFill>
        <p:spPr>
          <a:xfrm>
            <a:off x="4191000" y="2286000"/>
            <a:ext cx="4522828" cy="2514600"/>
          </a:xfrm>
        </p:spPr>
      </p:pic>
    </p:spTree>
    <p:extLst>
      <p:ext uri="{BB962C8B-B14F-4D97-AF65-F5344CB8AC3E}">
        <p14:creationId xmlns:p14="http://schemas.microsoft.com/office/powerpoint/2010/main" val="4263624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Presidential Authority over Immigration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316" y="1676400"/>
            <a:ext cx="5289884" cy="4038600"/>
          </a:xfrm>
        </p:spPr>
        <p:txBody>
          <a:bodyPr>
            <a:normAutofit/>
          </a:bodyPr>
          <a:lstStyle/>
          <a:p>
            <a:r>
              <a:rPr lang="en-US" dirty="0"/>
              <a:t>The President has authority to use a proclamation to suspend the entry of “any aliens or of any class of aliens into the United States [who] would be detrimental to the interests of the United States.” </a:t>
            </a:r>
            <a:br>
              <a:rPr lang="en-US" sz="2000" dirty="0"/>
            </a:br>
            <a:br>
              <a:rPr lang="en-US" sz="2000" dirty="0"/>
            </a:br>
            <a:r>
              <a:rPr lang="en-US" sz="1800" dirty="0"/>
              <a:t>Title 8, Section 1182 U.S.C.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61" r="-5149"/>
          <a:stretch/>
        </p:blipFill>
        <p:spPr>
          <a:xfrm>
            <a:off x="5715000" y="2286000"/>
            <a:ext cx="2855495" cy="2446767"/>
          </a:xfrm>
        </p:spPr>
      </p:pic>
    </p:spTree>
    <p:extLst>
      <p:ext uri="{BB962C8B-B14F-4D97-AF65-F5344CB8AC3E}">
        <p14:creationId xmlns:p14="http://schemas.microsoft.com/office/powerpoint/2010/main" val="1716071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Executive Orders &amp;</a:t>
            </a:r>
            <a:br>
              <a:rPr lang="en-US" dirty="0"/>
            </a:br>
            <a:r>
              <a:rPr lang="en-US" dirty="0"/>
              <a:t>Limits on Executive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7306" y="2209800"/>
            <a:ext cx="4074694" cy="3810000"/>
          </a:xfrm>
        </p:spPr>
        <p:txBody>
          <a:bodyPr>
            <a:normAutofit fontScale="92500"/>
          </a:bodyPr>
          <a:lstStyle/>
          <a:p>
            <a:r>
              <a:rPr lang="en-US" dirty="0"/>
              <a:t>“The public also has an interest in the free flow of travel, avoiding the separation of families and the freedom from discrimination.”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United States Court of Appeals for the Ninth Circuit in </a:t>
            </a:r>
            <a:r>
              <a:rPr lang="en-US" sz="2000" i="1" dirty="0"/>
              <a:t>State of Washington vs. Trump</a:t>
            </a:r>
            <a:endParaRPr lang="en-US" sz="20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" r="-1102"/>
          <a:stretch/>
        </p:blipFill>
        <p:spPr>
          <a:xfrm>
            <a:off x="4648200" y="2286000"/>
            <a:ext cx="4046621" cy="2249839"/>
          </a:xfrm>
        </p:spPr>
      </p:pic>
    </p:spTree>
    <p:extLst>
      <p:ext uri="{BB962C8B-B14F-4D97-AF65-F5344CB8AC3E}">
        <p14:creationId xmlns:p14="http://schemas.microsoft.com/office/powerpoint/2010/main" val="4272106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781800" cy="1047926"/>
          </a:xfrm>
        </p:spPr>
        <p:txBody>
          <a:bodyPr>
            <a:normAutofit fontScale="90000"/>
          </a:bodyPr>
          <a:lstStyle/>
          <a:p>
            <a:r>
              <a:rPr lang="en-US" dirty="0"/>
              <a:t>Regulations and Rulemaking: </a:t>
            </a:r>
            <a:br>
              <a:rPr lang="en-US" dirty="0"/>
            </a:br>
            <a:r>
              <a:rPr lang="en-US" dirty="0"/>
              <a:t>H-1B visas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316" y="1676400"/>
            <a:ext cx="5061284" cy="4038600"/>
          </a:xfrm>
        </p:spPr>
        <p:txBody>
          <a:bodyPr>
            <a:normAutofit/>
          </a:bodyPr>
          <a:lstStyle/>
          <a:p>
            <a:r>
              <a:rPr lang="en-US" dirty="0"/>
              <a:t>“We shouldn’t be bringing in people where we’ve got workers…There are a number of ways to fix it. I don't think the republic would collapse if it was totally eliminated."  </a:t>
            </a:r>
            <a:br>
              <a:rPr lang="en-US" sz="2000" dirty="0"/>
            </a:br>
            <a:br>
              <a:rPr lang="en-US" sz="2000" dirty="0"/>
            </a:br>
            <a:r>
              <a:rPr lang="en-US" sz="1800" dirty="0"/>
              <a:t>Jeff Sessions on the use of H-1B visas during Iowa campaign appearance October 25</a:t>
            </a:r>
            <a:r>
              <a:rPr lang="en-US" sz="1800"/>
              <a:t>, 2016</a:t>
            </a:r>
            <a:endParaRPr lang="en-US" sz="1800" dirty="0"/>
          </a:p>
          <a:p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0" t="572" r="25430"/>
          <a:stretch/>
        </p:blipFill>
        <p:spPr>
          <a:xfrm>
            <a:off x="5867400" y="1981200"/>
            <a:ext cx="2667000" cy="2926161"/>
          </a:xfrm>
        </p:spPr>
      </p:pic>
    </p:spTree>
    <p:extLst>
      <p:ext uri="{BB962C8B-B14F-4D97-AF65-F5344CB8AC3E}">
        <p14:creationId xmlns:p14="http://schemas.microsoft.com/office/powerpoint/2010/main" val="4025331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400800" cy="1047926"/>
          </a:xfrm>
        </p:spPr>
        <p:txBody>
          <a:bodyPr>
            <a:normAutofit fontScale="90000"/>
          </a:bodyPr>
          <a:lstStyle/>
          <a:p>
            <a:r>
              <a:rPr lang="en-US" dirty="0"/>
              <a:t>Regulations and Rulemaking: </a:t>
            </a:r>
            <a:br>
              <a:rPr lang="en-US" dirty="0"/>
            </a:br>
            <a:r>
              <a:rPr lang="en-US" dirty="0"/>
              <a:t>F-1 Practical Training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274" y="1503948"/>
            <a:ext cx="5305926" cy="51054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/>
              <a:t>“Are we a nation that educates the world’s best and brightest in our universities, only to send them home to create businesses in countries that compete against us? Or</a:t>
            </a:r>
            <a:br>
              <a:rPr lang="en-US" sz="3400" dirty="0"/>
            </a:br>
            <a:br>
              <a:rPr lang="en-US" sz="3400" dirty="0"/>
            </a:br>
            <a:r>
              <a:rPr lang="en-US" sz="3400" dirty="0"/>
              <a:t>Are we a nation that encourages them to stay and create jobs here, create businesses here, create industries right here in America?” </a:t>
            </a:r>
            <a:br>
              <a:rPr lang="en-US" sz="3100" dirty="0"/>
            </a:br>
            <a:br>
              <a:rPr lang="en-US" sz="3100" dirty="0"/>
            </a:br>
            <a:r>
              <a:rPr lang="en-US" sz="2600" dirty="0"/>
              <a:t>President</a:t>
            </a:r>
            <a:r>
              <a:rPr lang="en-US" sz="3100" dirty="0"/>
              <a:t> </a:t>
            </a:r>
            <a:r>
              <a:rPr lang="en-US" sz="2600" dirty="0"/>
              <a:t>Barack Obama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8" r="19414"/>
          <a:stretch/>
        </p:blipFill>
        <p:spPr>
          <a:xfrm>
            <a:off x="6015789" y="2209800"/>
            <a:ext cx="2599474" cy="3200400"/>
          </a:xfrm>
        </p:spPr>
      </p:pic>
    </p:spTree>
    <p:extLst>
      <p:ext uri="{BB962C8B-B14F-4D97-AF65-F5344CB8AC3E}">
        <p14:creationId xmlns:p14="http://schemas.microsoft.com/office/powerpoint/2010/main" val="944585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934200" cy="1047926"/>
          </a:xfrm>
        </p:spPr>
        <p:txBody>
          <a:bodyPr>
            <a:normAutofit fontScale="90000"/>
          </a:bodyPr>
          <a:lstStyle/>
          <a:p>
            <a:r>
              <a:rPr lang="en-US" dirty="0"/>
              <a:t>Regulations and Rulemaking:</a:t>
            </a:r>
            <a:br>
              <a:rPr lang="en-US" dirty="0"/>
            </a:br>
            <a:r>
              <a:rPr lang="en-US" dirty="0"/>
              <a:t>B-1 Business Visa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5594684" cy="4419600"/>
          </a:xfrm>
        </p:spPr>
        <p:txBody>
          <a:bodyPr>
            <a:normAutofit/>
          </a:bodyPr>
          <a:lstStyle/>
          <a:p>
            <a:r>
              <a:rPr lang="en-US" dirty="0"/>
              <a:t>The Administration is expected to ‘clarify comprehensively what activity is and is not permissible by aliens who enter on business/ tourist visa, ensuring that the statutory prohibition on the performance of skilled or unskilled labor in such status is enforced.’</a:t>
            </a:r>
          </a:p>
          <a:p>
            <a:endParaRPr lang="en-US" sz="20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8" t="8621" r="9726" b="8621"/>
          <a:stretch/>
        </p:blipFill>
        <p:spPr>
          <a:xfrm>
            <a:off x="6019800" y="2209800"/>
            <a:ext cx="2618874" cy="3505200"/>
          </a:xfrm>
        </p:spPr>
      </p:pic>
    </p:spTree>
    <p:extLst>
      <p:ext uri="{BB962C8B-B14F-4D97-AF65-F5344CB8AC3E}">
        <p14:creationId xmlns:p14="http://schemas.microsoft.com/office/powerpoint/2010/main" val="2198693567"/>
      </p:ext>
    </p:extLst>
  </p:cSld>
  <p:clrMapOvr>
    <a:masterClrMapping/>
  </p:clrMapOvr>
</p:sld>
</file>

<file path=ppt/theme/theme1.xml><?xml version="1.0" encoding="utf-8"?>
<a:theme xmlns:a="http://schemas.openxmlformats.org/drawingml/2006/main" name="StockLayouts Computer &amp; Information Technology TC998">
  <a:themeElements>
    <a:clrScheme name="BAMM">
      <a:dk1>
        <a:sysClr val="windowText" lastClr="000000"/>
      </a:dk1>
      <a:lt1>
        <a:sysClr val="window" lastClr="FFFFFF"/>
      </a:lt1>
      <a:dk2>
        <a:srgbClr val="3F3F42"/>
      </a:dk2>
      <a:lt2>
        <a:srgbClr val="DEDDDC"/>
      </a:lt2>
      <a:accent1>
        <a:srgbClr val="239FC7"/>
      </a:accent1>
      <a:accent2>
        <a:srgbClr val="A2C767"/>
      </a:accent2>
      <a:accent3>
        <a:srgbClr val="917A96"/>
      </a:accent3>
      <a:accent4>
        <a:srgbClr val="C99121"/>
      </a:accent4>
      <a:accent5>
        <a:srgbClr val="BDC921"/>
      </a:accent5>
      <a:accent6>
        <a:srgbClr val="21ADC9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</Words>
  <Application>Microsoft Office PowerPoint</Application>
  <PresentationFormat>On-screen Show (4:3)</PresentationFormat>
  <Paragraphs>57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StockLayouts Computer &amp; Information Technology TC998</vt:lpstr>
      <vt:lpstr>Business Immigration and the New Administration</vt:lpstr>
      <vt:lpstr>Speakers</vt:lpstr>
      <vt:lpstr>Trump Immigration Agenda</vt:lpstr>
      <vt:lpstr>Challenges for Global Mobility</vt:lpstr>
      <vt:lpstr>Presidential Authority over Immigration</vt:lpstr>
      <vt:lpstr>Executive Orders &amp; Limits on Executive Power</vt:lpstr>
      <vt:lpstr>Regulations and Rulemaking:  H-1B visas</vt:lpstr>
      <vt:lpstr>Regulations and Rulemaking:  F-1 Practical Training </vt:lpstr>
      <vt:lpstr>Regulations and Rulemaking: B-1 Business Visa</vt:lpstr>
      <vt:lpstr>Regulations and Rulemaking: Work Authorization for Spouses </vt:lpstr>
      <vt:lpstr>Legislation – Recent Proposals</vt:lpstr>
      <vt:lpstr>Renegotiating Trade Agreements</vt:lpstr>
      <vt:lpstr>Practical Tips – Be Proactive</vt:lpstr>
      <vt:lpstr>Looking Ahead Together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Immigration and the New Administration</dc:title>
  <dc:creator>Alejandra Zapatero</dc:creator>
  <cp:lastModifiedBy>Alejandra Zapatero</cp:lastModifiedBy>
  <cp:revision>1</cp:revision>
  <dcterms:modified xsi:type="dcterms:W3CDTF">2017-02-22T18:13:01Z</dcterms:modified>
</cp:coreProperties>
</file>