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5"/>
  </p:notesMasterIdLst>
  <p:sldIdLst>
    <p:sldId id="256" r:id="rId2"/>
    <p:sldId id="263" r:id="rId3"/>
    <p:sldId id="259" r:id="rId4"/>
    <p:sldId id="264" r:id="rId5"/>
    <p:sldId id="284" r:id="rId6"/>
    <p:sldId id="285" r:id="rId7"/>
    <p:sldId id="286" r:id="rId8"/>
    <p:sldId id="301" r:id="rId9"/>
    <p:sldId id="287" r:id="rId10"/>
    <p:sldId id="288" r:id="rId11"/>
    <p:sldId id="289" r:id="rId12"/>
    <p:sldId id="290" r:id="rId13"/>
    <p:sldId id="291" r:id="rId14"/>
    <p:sldId id="302" r:id="rId15"/>
    <p:sldId id="292" r:id="rId16"/>
    <p:sldId id="294" r:id="rId17"/>
    <p:sldId id="295" r:id="rId18"/>
    <p:sldId id="296" r:id="rId19"/>
    <p:sldId id="297" r:id="rId20"/>
    <p:sldId id="298" r:id="rId21"/>
    <p:sldId id="299" r:id="rId22"/>
    <p:sldId id="262" r:id="rId23"/>
    <p:sldId id="303" r:id="rId24"/>
  </p:sldIdLst>
  <p:sldSz cx="9144000" cy="6858000" type="screen4x3"/>
  <p:notesSz cx="6400800" cy="86868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BFE1"/>
    <a:srgbClr val="D5A6DE"/>
    <a:srgbClr val="D2ECB6"/>
    <a:srgbClr val="70AC2E"/>
    <a:srgbClr val="A2C767"/>
    <a:srgbClr val="917A96"/>
    <a:srgbClr val="239FC7"/>
    <a:srgbClr val="676767"/>
    <a:srgbClr val="2E3640"/>
    <a:srgbClr val="E338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2" autoAdjust="0"/>
    <p:restoredTop sz="74170" autoAdjust="0"/>
  </p:normalViewPr>
  <p:slideViewPr>
    <p:cSldViewPr>
      <p:cViewPr varScale="1">
        <p:scale>
          <a:sx n="85" d="100"/>
          <a:sy n="85" d="100"/>
        </p:scale>
        <p:origin x="22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363" cy="4349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625850" y="0"/>
            <a:ext cx="2773363" cy="434975"/>
          </a:xfrm>
          <a:prstGeom prst="rect">
            <a:avLst/>
          </a:prstGeom>
        </p:spPr>
        <p:txBody>
          <a:bodyPr vert="horz" lIns="91440" tIns="45720" rIns="91440" bIns="45720" rtlCol="0"/>
          <a:lstStyle>
            <a:lvl1pPr algn="r">
              <a:defRPr sz="1200"/>
            </a:lvl1pPr>
          </a:lstStyle>
          <a:p>
            <a:fld id="{993B80F4-5546-410C-8491-879AEDD9D0DA}" type="datetimeFigureOut">
              <a:rPr lang="en-US" smtClean="0"/>
              <a:t>2/9/2017</a:t>
            </a:fld>
            <a:endParaRPr lang="en-US"/>
          </a:p>
        </p:txBody>
      </p:sp>
      <p:sp>
        <p:nvSpPr>
          <p:cNvPr id="4" name="Slide Image Placeholder 3"/>
          <p:cNvSpPr>
            <a:spLocks noGrp="1" noRot="1" noChangeAspect="1"/>
          </p:cNvSpPr>
          <p:nvPr>
            <p:ph type="sldImg" idx="2"/>
          </p:nvPr>
        </p:nvSpPr>
        <p:spPr>
          <a:xfrm>
            <a:off x="1246188" y="1085850"/>
            <a:ext cx="3908425" cy="29321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39763" y="4179888"/>
            <a:ext cx="5121275" cy="342106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251825"/>
            <a:ext cx="2773363" cy="4349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625850" y="8251825"/>
            <a:ext cx="2773363" cy="434975"/>
          </a:xfrm>
          <a:prstGeom prst="rect">
            <a:avLst/>
          </a:prstGeom>
        </p:spPr>
        <p:txBody>
          <a:bodyPr vert="horz" lIns="91440" tIns="45720" rIns="91440" bIns="45720" rtlCol="0" anchor="b"/>
          <a:lstStyle>
            <a:lvl1pPr algn="r">
              <a:defRPr sz="1200"/>
            </a:lvl1pPr>
          </a:lstStyle>
          <a:p>
            <a:fld id="{25D1313D-98C9-4B9F-B694-E93997B0E0FC}" type="slidenum">
              <a:rPr lang="en-US" smtClean="0"/>
              <a:t>‹#›</a:t>
            </a:fld>
            <a:endParaRPr lang="en-US"/>
          </a:p>
        </p:txBody>
      </p:sp>
    </p:spTree>
    <p:extLst>
      <p:ext uri="{BB962C8B-B14F-4D97-AF65-F5344CB8AC3E}">
        <p14:creationId xmlns:p14="http://schemas.microsoft.com/office/powerpoint/2010/main" val="2216493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Activities Typically Include:</a:t>
            </a:r>
          </a:p>
          <a:p>
            <a:pPr marL="171450" indent="-171450">
              <a:buFont typeface="Arial" panose="020B0604020202020204" pitchFamily="34" charset="0"/>
              <a:buChar char="•"/>
            </a:pPr>
            <a:r>
              <a:rPr lang="en-US" b="0" dirty="0"/>
              <a:t>Researching new markets and business opportunities </a:t>
            </a:r>
          </a:p>
          <a:p>
            <a:pPr marL="171450" indent="-171450">
              <a:buFont typeface="Arial" panose="020B0604020202020204" pitchFamily="34" charset="0"/>
              <a:buChar char="•"/>
            </a:pPr>
            <a:r>
              <a:rPr lang="en-US" b="0" dirty="0"/>
              <a:t>Negotiating new contracts </a:t>
            </a:r>
          </a:p>
          <a:p>
            <a:pPr marL="171450" indent="-171450">
              <a:buFont typeface="Arial" panose="020B0604020202020204" pitchFamily="34" charset="0"/>
              <a:buChar char="•"/>
            </a:pPr>
            <a:r>
              <a:rPr lang="en-US" b="0" dirty="0"/>
              <a:t>Attending meetings and trainings</a:t>
            </a:r>
          </a:p>
          <a:p>
            <a:pPr marL="171450" indent="-171450">
              <a:buFont typeface="Arial" panose="020B0604020202020204" pitchFamily="34" charset="0"/>
              <a:buChar char="•"/>
            </a:pPr>
            <a:r>
              <a:rPr lang="en-US" b="0" dirty="0"/>
              <a:t>Selling and moving products and services</a:t>
            </a:r>
          </a:p>
          <a:p>
            <a:pPr marL="171450" indent="-171450">
              <a:buFont typeface="Arial" panose="020B0604020202020204" pitchFamily="34" charset="0"/>
              <a:buChar char="•"/>
            </a:pPr>
            <a:r>
              <a:rPr lang="en-US" b="0" dirty="0"/>
              <a:t>Simply to maintain links in important markets</a:t>
            </a:r>
          </a:p>
          <a:p>
            <a:endParaRPr lang="en-US" b="1" dirty="0"/>
          </a:p>
        </p:txBody>
      </p:sp>
      <p:sp>
        <p:nvSpPr>
          <p:cNvPr id="4" name="Slide Number Placeholder 3"/>
          <p:cNvSpPr>
            <a:spLocks noGrp="1"/>
          </p:cNvSpPr>
          <p:nvPr>
            <p:ph type="sldNum" sz="quarter" idx="10"/>
          </p:nvPr>
        </p:nvSpPr>
        <p:spPr/>
        <p:txBody>
          <a:bodyPr/>
          <a:lstStyle/>
          <a:p>
            <a:fld id="{25D1313D-98C9-4B9F-B694-E93997B0E0FC}" type="slidenum">
              <a:rPr lang="en-US" smtClean="0"/>
              <a:t>2</a:t>
            </a:fld>
            <a:endParaRPr lang="en-US"/>
          </a:p>
        </p:txBody>
      </p:sp>
    </p:spTree>
    <p:extLst>
      <p:ext uri="{BB962C8B-B14F-4D97-AF65-F5344CB8AC3E}">
        <p14:creationId xmlns:p14="http://schemas.microsoft.com/office/powerpoint/2010/main" val="2393818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2) Establish a strong GM presence in your business and market your team as a resource that stakeholders can rely on.</a:t>
            </a:r>
            <a:r>
              <a:rPr kumimoji="0" lang="en-US" sz="1200" b="0" i="0" u="none" strike="noStrike" kern="1200" cap="none" spc="0" normalizeH="0" baseline="0" noProof="0" dirty="0">
                <a:ln>
                  <a:noFill/>
                </a:ln>
                <a:solidFill>
                  <a:prstClr val="black"/>
                </a:solidFill>
                <a:effectLst/>
                <a:uLnTx/>
                <a:uFillTx/>
                <a:latin typeface="+mn-lt"/>
                <a:ea typeface="+mn-ea"/>
                <a:cs typeface="+mn-cs"/>
              </a:rPr>
              <a:t> This is so that business can succeed, compliance can be maintained, business travelers to be protected. Teams across the business should not operate in silos but in synergy with the GM team as the SME for business travel and immigration. But they’re not going to just come to you, GM needs to market itself as a presence. </a:t>
            </a:r>
            <a:r>
              <a:rPr kumimoji="0" lang="en-US" sz="1200" b="0" i="0" u="none" strike="noStrike" kern="1200" cap="none" spc="0" normalizeH="0" baseline="0" noProof="0" dirty="0" err="1">
                <a:ln>
                  <a:noFill/>
                </a:ln>
                <a:solidFill>
                  <a:prstClr val="black"/>
                </a:solidFill>
                <a:effectLst/>
                <a:uLnTx/>
                <a:uFillTx/>
                <a:latin typeface="+mn-lt"/>
                <a:ea typeface="+mn-ea"/>
                <a:cs typeface="+mn-cs"/>
              </a:rPr>
              <a:t>Palantir</a:t>
            </a:r>
            <a:r>
              <a:rPr kumimoji="0" lang="en-US" sz="1200" b="0" i="0" u="none" strike="noStrike" kern="1200" cap="none" spc="0" normalizeH="0" baseline="0" noProof="0" dirty="0">
                <a:ln>
                  <a:noFill/>
                </a:ln>
                <a:solidFill>
                  <a:prstClr val="black"/>
                </a:solidFill>
                <a:effectLst/>
                <a:uLnTx/>
                <a:uFillTx/>
                <a:latin typeface="+mn-lt"/>
                <a:ea typeface="+mn-ea"/>
                <a:cs typeface="+mn-cs"/>
              </a:rPr>
              <a:t> does it by: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Hosting regular AMAs (‘ask me </a:t>
            </a:r>
            <a:r>
              <a:rPr kumimoji="0" lang="en-US" sz="1200" b="1" i="0" u="none" strike="noStrike" kern="1200" cap="none" spc="0" normalizeH="0" baseline="0" noProof="0" dirty="0" err="1">
                <a:ln>
                  <a:noFill/>
                </a:ln>
                <a:solidFill>
                  <a:prstClr val="black"/>
                </a:solidFill>
                <a:effectLst/>
                <a:uLnTx/>
                <a:uFillTx/>
                <a:latin typeface="+mn-lt"/>
                <a:ea typeface="+mn-ea"/>
                <a:cs typeface="+mn-cs"/>
              </a:rPr>
              <a:t>anythings</a:t>
            </a:r>
            <a:r>
              <a:rPr kumimoji="0" lang="en-US" sz="1200" b="1"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1) we present business travel guidance and the distinction from productive work;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2) current events and how they’re impacting border friction;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3) market the many services our team can assist with and many ways we can be contacted.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-Not only do we hold AMAs for b-travelers, we hold AMAs for other departments and international business leads: Recruiters, Resourcing. Onboarding and Orientation.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Emphasis on training and education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Work with security in order to get a heads up for dangerous locations</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11</a:t>
            </a:fld>
            <a:endParaRPr lang="en-US"/>
          </a:p>
        </p:txBody>
      </p:sp>
    </p:spTree>
    <p:extLst>
      <p:ext uri="{BB962C8B-B14F-4D97-AF65-F5344CB8AC3E}">
        <p14:creationId xmlns:p14="http://schemas.microsoft.com/office/powerpoint/2010/main" val="2842015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3) Communication is key. There needs to be a strong program of education for business travelers.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Individual traveler education: before every flight out, </a:t>
            </a:r>
            <a:r>
              <a:rPr kumimoji="0" lang="en-US" sz="1200" b="0" i="0" u="none" strike="noStrike" kern="1200" cap="none" spc="0" normalizeH="0" baseline="0" noProof="0" dirty="0" err="1">
                <a:ln>
                  <a:noFill/>
                </a:ln>
                <a:solidFill>
                  <a:prstClr val="black"/>
                </a:solidFill>
                <a:effectLst/>
                <a:uLnTx/>
                <a:uFillTx/>
                <a:latin typeface="+mn-lt"/>
                <a:ea typeface="+mn-ea"/>
                <a:cs typeface="+mn-cs"/>
              </a:rPr>
              <a:t>Palantir</a:t>
            </a:r>
            <a:r>
              <a:rPr kumimoji="0" lang="en-US" sz="1200" b="0" i="0" u="none" strike="noStrike" kern="1200" cap="none" spc="0" normalizeH="0" baseline="0" noProof="0" dirty="0">
                <a:ln>
                  <a:noFill/>
                </a:ln>
                <a:solidFill>
                  <a:prstClr val="black"/>
                </a:solidFill>
                <a:effectLst/>
                <a:uLnTx/>
                <a:uFillTx/>
                <a:latin typeface="+mn-lt"/>
                <a:ea typeface="+mn-ea"/>
                <a:cs typeface="+mn-cs"/>
              </a:rPr>
              <a:t> employees sit with a GM team member to go over the basics of travelling as a visitor: allowable activities + day count rules. These are always run by immigration counsel to make sure we’re in compliance.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 Roundtable education for group travel: involves group leader + stakeholders, and GM (the SMEs!)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-Get timeline of planned travel into a country, full breakdown of the planned activities in-country, allows us to determine an immigration strategy, set expectations, not overpromise. We’re adamant about understanding timelines for when specific activities will be performed to ensure people are equipped with the proper visa. We flag any blockers or issues that might complicate travel. Important to really be in tune with understanding project timelines (which weeks are scoping activities, which are actual productive work) so that employees that we can prepare for future work authorization. If we anticipate a business trip to lead into productive work, we can pull the employees back, have them obtain the proper work authorization before future travel.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-Standardized templates so that all GM team members can summarize / relay travel guidance following our discussions. </a:t>
            </a:r>
            <a:r>
              <a:rPr kumimoji="0" lang="en-US" sz="1200" b="0" i="0" u="none" strike="noStrike" kern="1200" cap="none" spc="0" normalizeH="0" baseline="0" noProof="0" dirty="0" err="1">
                <a:ln>
                  <a:noFill/>
                </a:ln>
                <a:solidFill>
                  <a:prstClr val="black"/>
                </a:solidFill>
                <a:effectLst/>
                <a:uLnTx/>
                <a:uFillTx/>
                <a:latin typeface="+mn-lt"/>
                <a:ea typeface="+mn-ea"/>
                <a:cs typeface="+mn-cs"/>
              </a:rPr>
              <a:t>Comms</a:t>
            </a:r>
            <a:r>
              <a:rPr kumimoji="0" lang="en-US" sz="1200" b="0" i="0" u="none" strike="noStrike" kern="1200" cap="none" spc="0" normalizeH="0" baseline="0" noProof="0" dirty="0">
                <a:ln>
                  <a:noFill/>
                </a:ln>
                <a:solidFill>
                  <a:prstClr val="black"/>
                </a:solidFill>
                <a:effectLst/>
                <a:uLnTx/>
                <a:uFillTx/>
                <a:latin typeface="+mn-lt"/>
                <a:ea typeface="+mn-ea"/>
                <a:cs typeface="+mn-cs"/>
              </a:rPr>
              <a:t> are consistent whether you get the info from me or someone else. A lot of info can be overwhelming especially for less frequent business travelers- summaries help reinforce concepts discussed and empower employees to have peace of mind knowing that they’re in compliance when they travel.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Offer them tools in addition to procedures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Pro-active approach in 2017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Jillian:</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Tax Example – International tax team works with the tax provider – elaborate on this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Brent:</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Follow up to example: Often there is a disconnect so a corporate tax department working with the provider on issues is great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12</a:t>
            </a:fld>
            <a:endParaRPr lang="en-US"/>
          </a:p>
        </p:txBody>
      </p:sp>
    </p:spTree>
    <p:extLst>
      <p:ext uri="{BB962C8B-B14F-4D97-AF65-F5344CB8AC3E}">
        <p14:creationId xmlns:p14="http://schemas.microsoft.com/office/powerpoint/2010/main" val="2234186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a:t>
            </a:r>
            <a:r>
              <a:rPr kumimoji="0" lang="en-US" sz="1200" b="1" i="0" u="none" strike="noStrike" kern="1200" cap="none" spc="0" normalizeH="0" baseline="0" noProof="0" dirty="0">
                <a:ln>
                  <a:noFill/>
                </a:ln>
                <a:solidFill>
                  <a:prstClr val="black"/>
                </a:solidFill>
                <a:effectLst/>
                <a:uLnTx/>
                <a:uFillTx/>
                <a:latin typeface="+mn-lt"/>
                <a:ea typeface="+mn-ea"/>
                <a:cs typeface="+mn-cs"/>
              </a:rPr>
              <a:t>Set your employees up for success.</a:t>
            </a:r>
            <a:r>
              <a:rPr kumimoji="0" lang="en-US" sz="1200" b="0" i="0" u="none" strike="noStrike" kern="1200" cap="none" spc="0" normalizeH="0" baseline="0" noProof="0" dirty="0">
                <a:ln>
                  <a:noFill/>
                </a:ln>
                <a:solidFill>
                  <a:prstClr val="black"/>
                </a:solidFill>
                <a:effectLst/>
                <a:uLnTx/>
                <a:uFillTx/>
                <a:latin typeface="+mn-lt"/>
                <a:ea typeface="+mn-ea"/>
                <a:cs typeface="+mn-cs"/>
              </a:rPr>
              <a:t> There are a number of tools that can help facilitate smoother entry into a country for business travel.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-pocket letter, business traveler’s insurance, business card, round trip travel itinerary showing departure out of the country, contact info of security team in case something goes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Carrying business cards: do or don’t?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Brent: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Recommends adding tax to it as fore warning to help avoid problems down the road</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you are getting paid for the day it is acceptable for tax</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Andrea:</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Proper language is most important, EEs need to be coached on what to say</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There is a difference between a “business visit” and a “working day”</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	SEGWAY to next slide, What is a Work Day?</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13</a:t>
            </a:fld>
            <a:endParaRPr lang="en-US"/>
          </a:p>
        </p:txBody>
      </p:sp>
    </p:spTree>
    <p:extLst>
      <p:ext uri="{BB962C8B-B14F-4D97-AF65-F5344CB8AC3E}">
        <p14:creationId xmlns:p14="http://schemas.microsoft.com/office/powerpoint/2010/main" val="2464550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Andrea</a:t>
            </a:r>
            <a:r>
              <a:rPr lang="en-US" baseline="0" dirty="0"/>
              <a:t> – poll audience as to what they think a work day is?</a:t>
            </a:r>
          </a:p>
          <a:p>
            <a:endParaRPr lang="en-US" baseline="0" dirty="0"/>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question depends on who is asking</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Ex. If your immigration agent is asking, what are you going to be doing?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14</a:t>
            </a:fld>
            <a:endParaRPr lang="en-US"/>
          </a:p>
        </p:txBody>
      </p:sp>
    </p:spTree>
    <p:extLst>
      <p:ext uri="{BB962C8B-B14F-4D97-AF65-F5344CB8AC3E}">
        <p14:creationId xmlns:p14="http://schemas.microsoft.com/office/powerpoint/2010/main" val="127782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a:t>
            </a:r>
            <a:r>
              <a:rPr kumimoji="0" lang="en-US" sz="1200" b="1" i="0" u="none" strike="noStrike" kern="1200" cap="none" spc="0" normalizeH="0" baseline="0" noProof="0" dirty="0">
                <a:ln>
                  <a:noFill/>
                </a:ln>
                <a:solidFill>
                  <a:prstClr val="black"/>
                </a:solidFill>
                <a:effectLst/>
                <a:uLnTx/>
                <a:uFillTx/>
                <a:latin typeface="+mn-lt"/>
                <a:ea typeface="+mn-ea"/>
                <a:cs typeface="+mn-cs"/>
              </a:rPr>
              <a:t>) Familiarize with accelerated/fast track programs in various countries. </a:t>
            </a:r>
            <a:r>
              <a:rPr kumimoji="0" lang="en-US" sz="1200" b="0" i="0" u="none" strike="noStrike" kern="1200" cap="none" spc="0" normalizeH="0" baseline="0" noProof="0" dirty="0">
                <a:ln>
                  <a:noFill/>
                </a:ln>
                <a:solidFill>
                  <a:prstClr val="black"/>
                </a:solidFill>
                <a:effectLst/>
                <a:uLnTx/>
                <a:uFillTx/>
                <a:latin typeface="+mn-lt"/>
                <a:ea typeface="+mn-ea"/>
                <a:cs typeface="+mn-cs"/>
              </a:rPr>
              <a:t>In some countries, incentive programs exist to encourage and facilitate business travel. Sometimes these programs allow business travelers to bypass manual border security in favor of automated border security through e-gates and fast lanes. Other times they reduce business visa processing times for individuals who qualify. What this does is facilitate a smoother entry of pre-cleared individuals.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Registered </a:t>
            </a:r>
            <a:r>
              <a:rPr kumimoji="0" lang="en-US" sz="1200" b="1" i="0" u="none" strike="noStrike" kern="1200" cap="none" spc="0" normalizeH="0" baseline="0" noProof="0" dirty="0" err="1">
                <a:ln>
                  <a:noFill/>
                </a:ln>
                <a:solidFill>
                  <a:prstClr val="black"/>
                </a:solidFill>
                <a:effectLst/>
                <a:uLnTx/>
                <a:uFillTx/>
                <a:latin typeface="+mn-lt"/>
                <a:ea typeface="+mn-ea"/>
                <a:cs typeface="+mn-cs"/>
              </a:rPr>
              <a:t>Traveller</a:t>
            </a:r>
            <a:r>
              <a:rPr kumimoji="0" lang="en-US" sz="1200" b="1" i="0" u="none" strike="noStrike" kern="1200" cap="none" spc="0" normalizeH="0" baseline="0" noProof="0" dirty="0">
                <a:ln>
                  <a:noFill/>
                </a:ln>
                <a:solidFill>
                  <a:prstClr val="black"/>
                </a:solidFill>
                <a:effectLst/>
                <a:uLnTx/>
                <a:uFillTx/>
                <a:latin typeface="+mn-lt"/>
                <a:ea typeface="+mn-ea"/>
                <a:cs typeface="+mn-cs"/>
              </a:rPr>
              <a:t> (UK): </a:t>
            </a:r>
            <a:r>
              <a:rPr kumimoji="0" lang="en-US" sz="1200" b="0" i="0" u="none" strike="noStrike" kern="1200" cap="none" spc="0" normalizeH="0" baseline="0" noProof="0" dirty="0">
                <a:ln>
                  <a:noFill/>
                </a:ln>
                <a:solidFill>
                  <a:prstClr val="black"/>
                </a:solidFill>
                <a:effectLst/>
                <a:uLnTx/>
                <a:uFillTx/>
                <a:latin typeface="+mn-lt"/>
                <a:ea typeface="+mn-ea"/>
                <a:cs typeface="+mn-cs"/>
              </a:rPr>
              <a:t>Enter via EU/UK lanes or e-passport automated gates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err="1">
                <a:ln>
                  <a:noFill/>
                </a:ln>
                <a:solidFill>
                  <a:prstClr val="black"/>
                </a:solidFill>
                <a:effectLst/>
                <a:uLnTx/>
                <a:uFillTx/>
                <a:latin typeface="+mn-lt"/>
                <a:ea typeface="+mn-ea"/>
                <a:cs typeface="+mn-cs"/>
              </a:rPr>
              <a:t>EasyPass</a:t>
            </a:r>
            <a:r>
              <a:rPr kumimoji="0" lang="en-US" sz="1200" b="1" i="0" u="none" strike="noStrike" kern="1200" cap="none" spc="0" normalizeH="0" baseline="0" noProof="0" dirty="0">
                <a:ln>
                  <a:noFill/>
                </a:ln>
                <a:solidFill>
                  <a:prstClr val="black"/>
                </a:solidFill>
                <a:effectLst/>
                <a:uLnTx/>
                <a:uFillTx/>
                <a:latin typeface="+mn-lt"/>
                <a:ea typeface="+mn-ea"/>
                <a:cs typeface="+mn-cs"/>
              </a:rPr>
              <a:t>-RTP/</a:t>
            </a:r>
            <a:r>
              <a:rPr kumimoji="0" lang="en-US" sz="1200" b="1" i="0" u="none" strike="noStrike" kern="1200" cap="none" spc="0" normalizeH="0" baseline="0" noProof="0" dirty="0" err="1">
                <a:ln>
                  <a:noFill/>
                </a:ln>
                <a:solidFill>
                  <a:prstClr val="black"/>
                </a:solidFill>
                <a:effectLst/>
                <a:uLnTx/>
                <a:uFillTx/>
                <a:latin typeface="+mn-lt"/>
                <a:ea typeface="+mn-ea"/>
                <a:cs typeface="+mn-cs"/>
              </a:rPr>
              <a:t>EasyPass</a:t>
            </a:r>
            <a:r>
              <a:rPr kumimoji="0" lang="en-US" sz="1200" b="1" i="0" u="none" strike="noStrike" kern="1200" cap="none" spc="0" normalizeH="0" baseline="0" noProof="0" dirty="0">
                <a:ln>
                  <a:noFill/>
                </a:ln>
                <a:solidFill>
                  <a:prstClr val="black"/>
                </a:solidFill>
                <a:effectLst/>
                <a:uLnTx/>
                <a:uFillTx/>
                <a:latin typeface="+mn-lt"/>
                <a:ea typeface="+mn-ea"/>
                <a:cs typeface="+mn-cs"/>
              </a:rPr>
              <a:t> (Germany): </a:t>
            </a:r>
            <a:r>
              <a:rPr kumimoji="0" lang="en-US" sz="1200" b="0" i="0" u="none" strike="noStrike" kern="1200" cap="none" spc="0" normalizeH="0" baseline="0" noProof="0" dirty="0">
                <a:ln>
                  <a:noFill/>
                </a:ln>
                <a:solidFill>
                  <a:prstClr val="black"/>
                </a:solidFill>
                <a:effectLst/>
                <a:uLnTx/>
                <a:uFillTx/>
                <a:latin typeface="+mn-lt"/>
                <a:ea typeface="+mn-ea"/>
                <a:cs typeface="+mn-cs"/>
              </a:rPr>
              <a:t>Enter via EU lanes or e-passport automated gates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Orange Carpet Program (Netherlands): </a:t>
            </a:r>
            <a:r>
              <a:rPr kumimoji="0" lang="en-US" sz="1200" b="0" i="0" u="none" strike="noStrike" kern="1200" cap="none" spc="0" normalizeH="0" baseline="0" noProof="0" dirty="0">
                <a:ln>
                  <a:noFill/>
                </a:ln>
                <a:solidFill>
                  <a:prstClr val="black"/>
                </a:solidFill>
                <a:effectLst/>
                <a:uLnTx/>
                <a:uFillTx/>
                <a:latin typeface="+mn-lt"/>
                <a:ea typeface="+mn-ea"/>
                <a:cs typeface="+mn-cs"/>
              </a:rPr>
              <a:t>Expedited visa processing for frequent NL travelers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Red Carpet Scheme (Denmark): </a:t>
            </a:r>
            <a:r>
              <a:rPr kumimoji="0" lang="en-US" sz="1200" b="0" i="0" u="none" strike="noStrike" kern="1200" cap="none" spc="0" normalizeH="0" baseline="0" noProof="0" dirty="0">
                <a:ln>
                  <a:noFill/>
                </a:ln>
                <a:solidFill>
                  <a:prstClr val="black"/>
                </a:solidFill>
                <a:effectLst/>
                <a:uLnTx/>
                <a:uFillTx/>
                <a:latin typeface="+mn-lt"/>
                <a:ea typeface="+mn-ea"/>
                <a:cs typeface="+mn-cs"/>
              </a:rPr>
              <a:t>Expedited visa processing for Indian nationals of Indian companies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More and more tools out there that people aren’t aware of</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Good to understand what incentives are out there to facilitate business travel while staying in compliance. Benefits: reduces time to entry (thus managing business expectations), eliminates border friction, helps business and employee.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Your company can explore options for bridging relationships with external </a:t>
            </a:r>
            <a:r>
              <a:rPr kumimoji="0" lang="en-US" sz="1200" b="0" i="0" u="none" strike="noStrike" kern="1200" cap="none" spc="0" normalizeH="0" baseline="0" noProof="0" dirty="0" err="1">
                <a:ln>
                  <a:noFill/>
                </a:ln>
                <a:solidFill>
                  <a:prstClr val="black"/>
                </a:solidFill>
                <a:effectLst/>
                <a:uLnTx/>
                <a:uFillTx/>
                <a:latin typeface="+mn-lt"/>
                <a:ea typeface="+mn-ea"/>
                <a:cs typeface="+mn-cs"/>
              </a:rPr>
              <a:t>govts</a:t>
            </a:r>
            <a:r>
              <a:rPr kumimoji="0" lang="en-US" sz="1200" b="0" i="0" u="none" strike="noStrike" kern="1200" cap="none" spc="0" normalizeH="0" baseline="0" noProof="0" dirty="0">
                <a:ln>
                  <a:noFill/>
                </a:ln>
                <a:solidFill>
                  <a:prstClr val="black"/>
                </a:solidFill>
                <a:effectLst/>
                <a:uLnTx/>
                <a:uFillTx/>
                <a:latin typeface="+mn-lt"/>
                <a:ea typeface="+mn-ea"/>
                <a:cs typeface="+mn-cs"/>
              </a:rPr>
              <a:t>. (UK Premium Sponsor program). Programs offer an additional layer of service for strengthening your program and promoting compliance.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15</a:t>
            </a:fld>
            <a:endParaRPr lang="en-US"/>
          </a:p>
        </p:txBody>
      </p:sp>
    </p:spTree>
    <p:extLst>
      <p:ext uri="{BB962C8B-B14F-4D97-AF65-F5344CB8AC3E}">
        <p14:creationId xmlns:p14="http://schemas.microsoft.com/office/powerpoint/2010/main" val="1498787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6) Be sensitive to the comfort level your employee.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-Our employees are younger, it’s their first time traveling. As a support team, many times we are the first ones they talk to about traveling internationally. We check in to make sure they know all the different teams they can connect to when abroad, calm down their jitters when visiting somewhere we don’t have an office and they might be on their own and with a small number of team members.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-Employees sometimes have very different conceptions of what constitutes “work” requiring a work permit. You can provide the employee with all the information but at EOD, never want to put an employee in a situation that they can feel uncomfortable in.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25D1313D-98C9-4B9F-B694-E93997B0E0FC}" type="slidenum">
              <a:rPr lang="en-US" smtClean="0"/>
              <a:t>16</a:t>
            </a:fld>
            <a:endParaRPr lang="en-US"/>
          </a:p>
        </p:txBody>
      </p:sp>
    </p:spTree>
    <p:extLst>
      <p:ext uri="{BB962C8B-B14F-4D97-AF65-F5344CB8AC3E}">
        <p14:creationId xmlns:p14="http://schemas.microsoft.com/office/powerpoint/2010/main" val="3389822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7) Where possible, explore work permits for “optionality”</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it’s unclear from the outset that an employee will need to spend extended time in-country. Some countries allow for easier options to do this, such as the ICT visa option in the UK for eligible applicants. This is more common for our commuter employees who frequently cross borders. Whenever an employee prepares to travel somewhere, we connect them to those teams to make sure they can chat through any implications about excessive travel, tax implications coming to mind.</a:t>
            </a:r>
          </a:p>
          <a:p>
            <a:endParaRPr lang="en-US" dirty="0"/>
          </a:p>
          <a:p>
            <a:pPr marL="171450" indent="-171450">
              <a:buFont typeface="Arial" panose="020B0604020202020204" pitchFamily="34" charset="0"/>
              <a:buChar char="•"/>
            </a:pPr>
            <a:r>
              <a:rPr lang="en-US" dirty="0"/>
              <a:t>Tier</a:t>
            </a:r>
            <a:r>
              <a:rPr lang="en-US" baseline="0" dirty="0"/>
              <a:t> 2 ITC or EBT ext. biz traveler </a:t>
            </a:r>
            <a:r>
              <a:rPr lang="en-US" b="1" baseline="0" dirty="0"/>
              <a:t>Brent</a:t>
            </a:r>
            <a:r>
              <a:rPr lang="en-US" baseline="0" dirty="0"/>
              <a:t> – what tax advice would you give, which would be the better option? 9 times out of 10 it would not have impact on your tax, tax consequences that are much worse then a country to get into would be. Again ask yourself, what is a work day?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Tax Clock and Immigration Clock aren’t coupled.</a:t>
            </a:r>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17</a:t>
            </a:fld>
            <a:endParaRPr lang="en-US"/>
          </a:p>
        </p:txBody>
      </p:sp>
    </p:spTree>
    <p:extLst>
      <p:ext uri="{BB962C8B-B14F-4D97-AF65-F5344CB8AC3E}">
        <p14:creationId xmlns:p14="http://schemas.microsoft.com/office/powerpoint/2010/main" val="1207279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8) Keep current on current events.</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Brexit, Trump administration. We are operating in a world where immigration laws are literally changing overnight. Things are trending to more conservative in some places while other places are opening their doors, it’s important to keep up to speed with the help of your immigration counsel so you can anticipate changes.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18</a:t>
            </a:fld>
            <a:endParaRPr lang="en-US"/>
          </a:p>
        </p:txBody>
      </p:sp>
    </p:spTree>
    <p:extLst>
      <p:ext uri="{BB962C8B-B14F-4D97-AF65-F5344CB8AC3E}">
        <p14:creationId xmlns:p14="http://schemas.microsoft.com/office/powerpoint/2010/main" val="386680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9)</a:t>
            </a:r>
            <a:r>
              <a:rPr kumimoji="0" lang="en-US" sz="1200" b="0" i="0" u="none" strike="noStrike" kern="1200" cap="none" spc="0" normalizeH="0" baseline="0" noProof="0" dirty="0">
                <a:ln>
                  <a:noFill/>
                </a:ln>
                <a:solidFill>
                  <a:prstClr val="black"/>
                </a:solidFill>
                <a:effectLst/>
                <a:uLnTx/>
                <a:uFillTx/>
                <a:latin typeface="+mn-lt"/>
                <a:ea typeface="+mn-ea"/>
                <a:cs typeface="+mn-cs"/>
              </a:rPr>
              <a:t> </a:t>
            </a:r>
            <a:r>
              <a:rPr kumimoji="0" lang="en-US" sz="1200" b="1" i="0" u="none" strike="noStrike" kern="1200" cap="none" spc="0" normalizeH="0" baseline="0" noProof="0" dirty="0">
                <a:ln>
                  <a:noFill/>
                </a:ln>
                <a:solidFill>
                  <a:prstClr val="black"/>
                </a:solidFill>
                <a:effectLst/>
                <a:uLnTx/>
                <a:uFillTx/>
                <a:latin typeface="+mn-lt"/>
                <a:ea typeface="+mn-ea"/>
                <a:cs typeface="+mn-cs"/>
              </a:rPr>
              <a:t>Try to experience it yourself.</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It helps when you have context about what happens when crossing international borders. Personal experience gives you more empathy for people who are frequent travelers and helps you understand their needs. I will never forget the first time I waited for 3 hours at Heathrow entering customs - you know that the registered traveler program is something we really promote 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Palantir</a:t>
            </a:r>
            <a:r>
              <a:rPr kumimoji="0" lang="en-US" sz="1200" b="0" i="0" u="none" strike="noStrike" kern="1200" cap="none" spc="0" normalizeH="0" baseline="0" noProof="0" dirty="0">
                <a:ln>
                  <a:noFill/>
                </a:ln>
                <a:solidFill>
                  <a:prstClr val="black"/>
                </a:solidFill>
                <a:effectLst/>
                <a:uLnTx/>
                <a:uFillTx/>
                <a:latin typeface="+mn-lt"/>
                <a:ea typeface="+mn-ea"/>
                <a:cs typeface="+mn-cs"/>
              </a:rPr>
              <a:t> following that experience. Some context you can get only when experiencing it for yourself. </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19</a:t>
            </a:fld>
            <a:endParaRPr lang="en-US"/>
          </a:p>
        </p:txBody>
      </p:sp>
    </p:spTree>
    <p:extLst>
      <p:ext uri="{BB962C8B-B14F-4D97-AF65-F5344CB8AC3E}">
        <p14:creationId xmlns:p14="http://schemas.microsoft.com/office/powerpoint/2010/main" val="530206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10) Don’t be afraid of change.</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As growth happens in your company and international laws change, we need to review whether our processes are remaining compliant and scale to company’s growth. Important to be flexible and to move with the changes. We had two people. And when we have 2000 people, we need to have to match it with staffing on the GM Team. Improve on workflows, reviewing to make sure procedures make sense, are compliant.</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20</a:t>
            </a:fld>
            <a:endParaRPr lang="en-US"/>
          </a:p>
        </p:txBody>
      </p:sp>
    </p:spTree>
    <p:extLst>
      <p:ext uri="{BB962C8B-B14F-4D97-AF65-F5344CB8AC3E}">
        <p14:creationId xmlns:p14="http://schemas.microsoft.com/office/powerpoint/2010/main" val="321667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3</a:t>
            </a:fld>
            <a:endParaRPr lang="en-US"/>
          </a:p>
        </p:txBody>
      </p:sp>
    </p:spTree>
    <p:extLst>
      <p:ext uri="{BB962C8B-B14F-4D97-AF65-F5344CB8AC3E}">
        <p14:creationId xmlns:p14="http://schemas.microsoft.com/office/powerpoint/2010/main" val="346922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10/11) </a:t>
            </a:r>
            <a:r>
              <a:rPr kumimoji="0" lang="en-US" sz="1200" b="1" i="0" u="sng" strike="noStrike" kern="1200" cap="none" spc="0" normalizeH="0" baseline="0" noProof="0" dirty="0">
                <a:ln>
                  <a:noFill/>
                </a:ln>
                <a:solidFill>
                  <a:prstClr val="black"/>
                </a:solidFill>
                <a:effectLst/>
                <a:uLnTx/>
                <a:uFillTx/>
                <a:latin typeface="+mn-lt"/>
                <a:ea typeface="+mn-ea"/>
                <a:cs typeface="+mn-cs"/>
              </a:rPr>
              <a:t>Last but not least</a:t>
            </a:r>
            <a:r>
              <a:rPr kumimoji="0" lang="en-US" sz="1200" b="1" i="0" u="none" strike="noStrike" kern="1200" cap="none" spc="0" normalizeH="0" baseline="0" noProof="0" dirty="0">
                <a:ln>
                  <a:noFill/>
                </a:ln>
                <a:solidFill>
                  <a:prstClr val="black"/>
                </a:solidFill>
                <a:effectLst/>
                <a:uLnTx/>
                <a:uFillTx/>
                <a:latin typeface="+mn-lt"/>
                <a:ea typeface="+mn-ea"/>
                <a:cs typeface="+mn-cs"/>
              </a:rPr>
              <a:t>, lean heavily on immigration / employment / tax counsel to ensure a healthy business travel program.</a:t>
            </a: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In my opinion, it never hurts to over-communicate or over ask. Protects your company and your people. Group hug! </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21</a:t>
            </a:fld>
            <a:endParaRPr lang="en-US"/>
          </a:p>
        </p:txBody>
      </p:sp>
    </p:spTree>
    <p:extLst>
      <p:ext uri="{BB962C8B-B14F-4D97-AF65-F5344CB8AC3E}">
        <p14:creationId xmlns:p14="http://schemas.microsoft.com/office/powerpoint/2010/main" val="3983553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 app that allows the user to manually input data, ultimately defeats the “easy button” effect that the current generation of travelers are looking for when they turn to technology. </a:t>
            </a:r>
          </a:p>
          <a:p>
            <a:endParaRPr lang="en-US" dirty="0"/>
          </a:p>
          <a:p>
            <a:pPr marL="171450" indent="-171450">
              <a:buFont typeface="Arial" panose="020B0604020202020204" pitchFamily="34" charset="0"/>
              <a:buChar char="•"/>
            </a:pPr>
            <a:r>
              <a:rPr lang="en-US" dirty="0"/>
              <a:t>Allow the data to flow to your HRIS system and or to your tax provider – or work with a data aggregator who collects data from the multiple sources, such as travel team, immigration group, personnel logs etc. and cumulatively aggregate all the data into one easy to use reporting tool.</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22</a:t>
            </a:fld>
            <a:endParaRPr lang="en-US"/>
          </a:p>
        </p:txBody>
      </p:sp>
    </p:spTree>
    <p:extLst>
      <p:ext uri="{BB962C8B-B14F-4D97-AF65-F5344CB8AC3E}">
        <p14:creationId xmlns:p14="http://schemas.microsoft.com/office/powerpoint/2010/main" val="3625352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minutes</a:t>
            </a:r>
            <a:r>
              <a:rPr lang="en-US" baseline="0" dirty="0"/>
              <a:t> for Q&amp;A</a:t>
            </a:r>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23</a:t>
            </a:fld>
            <a:endParaRPr lang="en-US"/>
          </a:p>
        </p:txBody>
      </p:sp>
    </p:spTree>
    <p:extLst>
      <p:ext uri="{BB962C8B-B14F-4D97-AF65-F5344CB8AC3E}">
        <p14:creationId xmlns:p14="http://schemas.microsoft.com/office/powerpoint/2010/main" val="13900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Valuable though these employees are, they can create a variety of potential issues—tax compliance, risk-related, and others—for their organizations. </a:t>
            </a:r>
          </a:p>
          <a:p>
            <a:pPr marL="171450" indent="-171450">
              <a:buFont typeface="Arial" panose="020B0604020202020204" pitchFamily="34" charset="0"/>
              <a:buChar char="•"/>
            </a:pPr>
            <a:r>
              <a:rPr lang="en-US" dirty="0"/>
              <a:t>This</a:t>
            </a:r>
            <a:r>
              <a:rPr lang="en-US" baseline="0" dirty="0"/>
              <a:t> </a:t>
            </a:r>
            <a:r>
              <a:rPr lang="en-US" dirty="0"/>
              <a:t>gets more complicated if the business “trip” covers several countries.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4</a:t>
            </a:fld>
            <a:endParaRPr lang="en-US"/>
          </a:p>
        </p:txBody>
      </p:sp>
    </p:spTree>
    <p:extLst>
      <p:ext uri="{BB962C8B-B14F-4D97-AF65-F5344CB8AC3E}">
        <p14:creationId xmlns:p14="http://schemas.microsoft.com/office/powerpoint/2010/main" val="622855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INTRO TO 1</a:t>
            </a:r>
            <a:r>
              <a:rPr kumimoji="0" lang="en-US" sz="1200" b="1" i="0" u="none" strike="noStrike" kern="1200" cap="none" spc="0" normalizeH="0" baseline="30000" noProof="0" dirty="0">
                <a:ln>
                  <a:noFill/>
                </a:ln>
                <a:solidFill>
                  <a:prstClr val="black"/>
                </a:solidFill>
                <a:effectLst/>
                <a:uLnTx/>
                <a:uFillTx/>
                <a:latin typeface="+mn-lt"/>
                <a:ea typeface="+mn-ea"/>
                <a:cs typeface="+mn-cs"/>
              </a:rPr>
              <a:t>st</a:t>
            </a:r>
            <a:r>
              <a:rPr kumimoji="0" lang="en-US" sz="1200" b="1" i="0" u="none" strike="noStrike" kern="1200" cap="none" spc="0" normalizeH="0" baseline="0" noProof="0" dirty="0">
                <a:ln>
                  <a:noFill/>
                </a:ln>
                <a:solidFill>
                  <a:prstClr val="black"/>
                </a:solidFill>
                <a:effectLst/>
                <a:uLnTx/>
                <a:uFillTx/>
                <a:latin typeface="+mn-lt"/>
                <a:ea typeface="+mn-ea"/>
                <a:cs typeface="+mn-cs"/>
              </a:rPr>
              <a:t> CASE:</a:t>
            </a:r>
            <a:r>
              <a:rPr kumimoji="0" lang="en-US" sz="1200" b="0" i="0" u="none" strike="noStrike" kern="1200" cap="none" spc="0" normalizeH="0" baseline="0" noProof="0" dirty="0">
                <a:ln>
                  <a:noFill/>
                </a:ln>
                <a:solidFill>
                  <a:prstClr val="black"/>
                </a:solidFill>
                <a:effectLst/>
                <a:uLnTx/>
                <a:uFillTx/>
                <a:latin typeface="+mn-lt"/>
                <a:ea typeface="+mn-ea"/>
                <a:cs typeface="+mn-cs"/>
              </a:rPr>
              <a:t> There’s often a lack of understanding around what constitutes a business traveler vs. an employee engaging in productive work. Through my experience, I’ve noticed this trend among certain nationalities, especially U.S. citizens, that generally enjoy more global freedom of movement than people from other countries. Many times I have met U.S. citizens who are surprised when they find they might need a visa to go </a:t>
            </a:r>
            <a:r>
              <a:rPr kumimoji="0" lang="en-US" sz="1200" b="0" i="1" u="none" strike="noStrike" kern="1200" cap="none" spc="0" normalizeH="0" baseline="0" noProof="0" dirty="0">
                <a:ln>
                  <a:noFill/>
                </a:ln>
                <a:solidFill>
                  <a:prstClr val="black"/>
                </a:solidFill>
                <a:effectLst/>
                <a:uLnTx/>
                <a:uFillTx/>
                <a:latin typeface="+mn-lt"/>
                <a:ea typeface="+mn-ea"/>
                <a:cs typeface="+mn-cs"/>
              </a:rPr>
              <a:t>anywhere</a:t>
            </a:r>
            <a:r>
              <a:rPr kumimoji="0" lang="en-US" sz="1200" b="0" i="0" u="none" strike="noStrike" kern="1200" cap="none" spc="0" normalizeH="0" baseline="0" noProof="0" dirty="0">
                <a:ln>
                  <a:noFill/>
                </a:ln>
                <a:solidFill>
                  <a:prstClr val="black"/>
                </a:solidFill>
                <a:effectLst/>
                <a:uLnTx/>
                <a:uFillTx/>
                <a:latin typeface="+mn-lt"/>
                <a:ea typeface="+mn-ea"/>
                <a:cs typeface="+mn-cs"/>
              </a:rPr>
              <a:t>, whether for a business visit or work. They often do not understand the differences between business visit vs. productive employment. The alternative would be a non-U.S. national, i.e. Indian national, working in the USA, painfully aware of the fact that they need a visa to go to many places and know that different visas allow for different activities. </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5</a:t>
            </a:fld>
            <a:endParaRPr lang="en-US"/>
          </a:p>
        </p:txBody>
      </p:sp>
    </p:spTree>
    <p:extLst>
      <p:ext uri="{BB962C8B-B14F-4D97-AF65-F5344CB8AC3E}">
        <p14:creationId xmlns:p14="http://schemas.microsoft.com/office/powerpoint/2010/main" val="350335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Jillian</a:t>
            </a:r>
            <a:r>
              <a:rPr kumimoji="0" lang="en-US" sz="1200" b="0" i="0" u="none" strike="noStrike" kern="1200" cap="none" spc="0" normalizeH="0" baseline="0" noProof="0" dirty="0">
                <a:ln>
                  <a:noFill/>
                </a:ln>
                <a:solidFill>
                  <a:prstClr val="black"/>
                </a:solidFill>
                <a:effectLst/>
                <a:uLnTx/>
                <a:uFillTx/>
                <a:latin typeface="+mn-lt"/>
                <a:ea typeface="+mn-ea"/>
                <a:cs typeface="+mn-cs"/>
              </a:rPr>
              <a:t> presents the case study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Andrea</a:t>
            </a:r>
            <a:r>
              <a:rPr kumimoji="0" lang="en-US" sz="1200" b="0" i="0" u="none" strike="noStrike" kern="1200" cap="none" spc="0" normalizeH="0" baseline="0" noProof="0" dirty="0">
                <a:ln>
                  <a:noFill/>
                </a:ln>
                <a:solidFill>
                  <a:prstClr val="black"/>
                </a:solidFill>
                <a:effectLst/>
                <a:uLnTx/>
                <a:uFillTx/>
                <a:latin typeface="+mn-lt"/>
                <a:ea typeface="+mn-ea"/>
                <a:cs typeface="+mn-cs"/>
              </a:rPr>
              <a:t> asks: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Jodi</a:t>
            </a:r>
            <a:r>
              <a:rPr kumimoji="0" lang="en-US" sz="1200" b="0" i="0" u="none" strike="noStrike" kern="1200" cap="none" spc="0" normalizeH="0" baseline="0" noProof="0" dirty="0">
                <a:ln>
                  <a:noFill/>
                </a:ln>
                <a:solidFill>
                  <a:prstClr val="black"/>
                </a:solidFill>
                <a:effectLst/>
                <a:uLnTx/>
                <a:uFillTx/>
                <a:latin typeface="+mn-lt"/>
                <a:ea typeface="+mn-ea"/>
                <a:cs typeface="+mn-cs"/>
              </a:rPr>
              <a:t> – a similar experience to this, Ex. Canada case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Brent</a:t>
            </a:r>
            <a:r>
              <a:rPr kumimoji="0" lang="en-US" sz="1200" b="0" i="0" u="none" strike="noStrike" kern="1200" cap="none" spc="0" normalizeH="0" baseline="0" noProof="0" dirty="0">
                <a:ln>
                  <a:noFill/>
                </a:ln>
                <a:solidFill>
                  <a:prstClr val="black"/>
                </a:solidFill>
                <a:effectLst/>
                <a:uLnTx/>
                <a:uFillTx/>
                <a:latin typeface="+mn-lt"/>
                <a:ea typeface="+mn-ea"/>
                <a:cs typeface="+mn-cs"/>
              </a:rPr>
              <a:t> – tax implications, proper paper work and education to EE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Said</a:t>
            </a:r>
            <a:r>
              <a:rPr kumimoji="0" lang="en-US" sz="1200" b="0" i="0" u="none" strike="noStrike" kern="1200" cap="none" spc="0" normalizeH="0" baseline="0" noProof="0" dirty="0">
                <a:ln>
                  <a:noFill/>
                </a:ln>
                <a:solidFill>
                  <a:prstClr val="black"/>
                </a:solidFill>
                <a:effectLst/>
                <a:uLnTx/>
                <a:uFillTx/>
                <a:latin typeface="+mn-lt"/>
                <a:ea typeface="+mn-ea"/>
                <a:cs typeface="+mn-cs"/>
              </a:rPr>
              <a:t> – his recommendation/tips for this case study </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Case from previous experience: </a:t>
            </a:r>
            <a:r>
              <a:rPr kumimoji="0" lang="en-US" sz="1200" b="0" i="0" u="none" strike="noStrike" kern="1200" cap="none" spc="0" normalizeH="0" baseline="0" noProof="0" dirty="0">
                <a:ln>
                  <a:noFill/>
                </a:ln>
                <a:solidFill>
                  <a:prstClr val="black"/>
                </a:solidFill>
                <a:effectLst/>
                <a:uLnTx/>
                <a:uFillTx/>
                <a:latin typeface="+mn-lt"/>
                <a:ea typeface="+mn-ea"/>
                <a:cs typeface="+mn-cs"/>
              </a:rPr>
              <a:t>law firm rec’d a call from a client about an employee who got denied entry at the UK border and turned around to be sent home. When asked the purpose of visit, traveler disclosed the purpose was “work” and disclosed he was a mechanical engineer when asked. Border agent refused him on basis of intent to perform productive work without a work permit. We spoke to employee. Employee disclosed the duration of stay was meant to be one week to meet a new teammate for orientation training and to share senior expertise on the team. No return ticket, no pocket letter confirming ties to the US. Clearly a misunderstanding of productive work vs. what are actually allowable business visitor activities. Employee had very literal understanding of the word work while a trained immigration specialist could detect it was actually a business visit.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OUTCOME: what broke in this situation?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 Missing education piece in client’s GM program around business travel vs. productive work leads to employee not properly explaining the purpose of his visit at border; wasn’t explained why these q’s are asked.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Wasn’t provided any materials that could help clarify his purpose of entry (pocket letter, business traveler’s insurance, round trip ticket, hotel/flight accommodations)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Good business traveler education / communication can stop these unfortunate events happening.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6</a:t>
            </a:fld>
            <a:endParaRPr lang="en-US"/>
          </a:p>
        </p:txBody>
      </p:sp>
    </p:spTree>
    <p:extLst>
      <p:ext uri="{BB962C8B-B14F-4D97-AF65-F5344CB8AC3E}">
        <p14:creationId xmlns:p14="http://schemas.microsoft.com/office/powerpoint/2010/main" val="821047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When I got to </a:t>
            </a:r>
            <a:r>
              <a:rPr kumimoji="0" lang="en-US" sz="1200" b="0" i="0" u="none" strike="noStrike" kern="1200" cap="none" spc="0" normalizeH="0" baseline="0" noProof="0" dirty="0" err="1">
                <a:ln>
                  <a:noFill/>
                </a:ln>
                <a:solidFill>
                  <a:prstClr val="black"/>
                </a:solidFill>
                <a:effectLst/>
                <a:uLnTx/>
                <a:uFillTx/>
                <a:latin typeface="+mn-lt"/>
                <a:ea typeface="+mn-ea"/>
                <a:cs typeface="+mn-cs"/>
              </a:rPr>
              <a:t>Palantir</a:t>
            </a:r>
            <a:r>
              <a:rPr kumimoji="0" lang="en-US" sz="1200" b="0" i="0" u="none" strike="noStrike" kern="1200" cap="none" spc="0" normalizeH="0" baseline="0" noProof="0" dirty="0">
                <a:ln>
                  <a:noFill/>
                </a:ln>
                <a:solidFill>
                  <a:prstClr val="black"/>
                </a:solidFill>
                <a:effectLst/>
                <a:uLnTx/>
                <a:uFillTx/>
                <a:latin typeface="+mn-lt"/>
                <a:ea typeface="+mn-ea"/>
                <a:cs typeface="+mn-cs"/>
              </a:rPr>
              <a:t> in 2015, the team was experiencing massive growth. I had the opportunity to help build our GM program from ground up (building out our processes to make sure that all travel for </a:t>
            </a:r>
            <a:r>
              <a:rPr kumimoji="0" lang="en-US" sz="1200" b="0" i="0" u="none" strike="noStrike" kern="1200" cap="none" spc="0" normalizeH="0" baseline="0" noProof="0" dirty="0" err="1">
                <a:ln>
                  <a:noFill/>
                </a:ln>
                <a:solidFill>
                  <a:prstClr val="black"/>
                </a:solidFill>
                <a:effectLst/>
                <a:uLnTx/>
                <a:uFillTx/>
                <a:latin typeface="+mn-lt"/>
                <a:ea typeface="+mn-ea"/>
                <a:cs typeface="+mn-cs"/>
              </a:rPr>
              <a:t>Palantir</a:t>
            </a:r>
            <a:r>
              <a:rPr kumimoji="0" lang="en-US" sz="1200" b="0" i="0" u="none" strike="noStrike" kern="1200" cap="none" spc="0" normalizeH="0" baseline="0" noProof="0" dirty="0">
                <a:ln>
                  <a:noFill/>
                </a:ln>
                <a:solidFill>
                  <a:prstClr val="black"/>
                </a:solidFill>
                <a:effectLst/>
                <a:uLnTx/>
                <a:uFillTx/>
                <a:latin typeface="+mn-lt"/>
                <a:ea typeface="+mn-ea"/>
                <a:cs typeface="+mn-cs"/>
              </a:rPr>
              <a:t> filters through GM first, outreach and education pieces are strong, program compliant with </a:t>
            </a:r>
            <a:r>
              <a:rPr kumimoji="0" lang="en-US" sz="1200" b="0" i="0" u="none" strike="noStrike" kern="1200" cap="none" spc="0" normalizeH="0" baseline="0" noProof="0" dirty="0" err="1">
                <a:ln>
                  <a:noFill/>
                </a:ln>
                <a:solidFill>
                  <a:prstClr val="black"/>
                </a:solidFill>
                <a:effectLst/>
                <a:uLnTx/>
                <a:uFillTx/>
                <a:latin typeface="+mn-lt"/>
                <a:ea typeface="+mn-ea"/>
                <a:cs typeface="+mn-cs"/>
              </a:rPr>
              <a:t>intl</a:t>
            </a:r>
            <a:r>
              <a:rPr kumimoji="0" lang="en-US" sz="1200" b="0" i="0" u="none" strike="noStrike" kern="1200" cap="none" spc="0" normalizeH="0" baseline="0" noProof="0" dirty="0">
                <a:ln>
                  <a:noFill/>
                </a:ln>
                <a:solidFill>
                  <a:prstClr val="black"/>
                </a:solidFill>
                <a:effectLst/>
                <a:uLnTx/>
                <a:uFillTx/>
                <a:latin typeface="+mn-lt"/>
                <a:ea typeface="+mn-ea"/>
                <a:cs typeface="+mn-cs"/>
              </a:rPr>
              <a:t> laws + facilitating fast movement of employees around the world).</a:t>
            </a:r>
          </a:p>
          <a:p>
            <a:endParaRPr lang="en-US"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Jillian</a:t>
            </a:r>
            <a:r>
              <a:rPr kumimoji="0" lang="en-US" sz="1200" b="0" i="0" u="none" strike="noStrike" kern="1200" cap="none" spc="0" normalizeH="0" baseline="0" noProof="0" dirty="0">
                <a:ln>
                  <a:noFill/>
                </a:ln>
                <a:solidFill>
                  <a:prstClr val="black"/>
                </a:solidFill>
                <a:effectLst/>
                <a:uLnTx/>
                <a:uFillTx/>
                <a:latin typeface="+mn-lt"/>
                <a:ea typeface="+mn-ea"/>
                <a:cs typeface="+mn-cs"/>
              </a:rPr>
              <a:t> presents the case study</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Andrea</a:t>
            </a:r>
            <a:r>
              <a:rPr kumimoji="0" lang="en-US" sz="1200" b="0" i="0" u="none" strike="noStrike" kern="1200" cap="none" spc="0" normalizeH="0" baseline="0" noProof="0" dirty="0">
                <a:ln>
                  <a:noFill/>
                </a:ln>
                <a:solidFill>
                  <a:prstClr val="black"/>
                </a:solidFill>
                <a:effectLst/>
                <a:uLnTx/>
                <a:uFillTx/>
                <a:latin typeface="+mn-lt"/>
                <a:ea typeface="+mn-ea"/>
                <a:cs typeface="+mn-cs"/>
              </a:rPr>
              <a:t> asks: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Jodi</a:t>
            </a:r>
            <a:r>
              <a:rPr kumimoji="0" lang="en-US" sz="1200" b="0" i="0" u="none" strike="noStrike" kern="1200" cap="none" spc="0" normalizeH="0" baseline="0" noProof="0" dirty="0">
                <a:ln>
                  <a:noFill/>
                </a:ln>
                <a:solidFill>
                  <a:prstClr val="black"/>
                </a:solidFill>
                <a:effectLst/>
                <a:uLnTx/>
                <a:uFillTx/>
                <a:latin typeface="+mn-lt"/>
                <a:ea typeface="+mn-ea"/>
                <a:cs typeface="+mn-cs"/>
              </a:rPr>
              <a:t> – a similar experience to this, Canada case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Brent</a:t>
            </a:r>
            <a:r>
              <a:rPr kumimoji="0" lang="en-US" sz="1200" b="0" i="0" u="none" strike="noStrike" kern="1200" cap="none" spc="0" normalizeH="0" baseline="0" noProof="0" dirty="0">
                <a:ln>
                  <a:noFill/>
                </a:ln>
                <a:solidFill>
                  <a:prstClr val="black"/>
                </a:solidFill>
                <a:effectLst/>
                <a:uLnTx/>
                <a:uFillTx/>
                <a:latin typeface="+mn-lt"/>
                <a:ea typeface="+mn-ea"/>
                <a:cs typeface="+mn-cs"/>
              </a:rPr>
              <a:t> – tax implications, proper paper work and education to EE</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Said</a:t>
            </a:r>
            <a:r>
              <a:rPr kumimoji="0" lang="en-US" sz="1200" b="0" i="0" u="none" strike="noStrike" kern="1200" cap="none" spc="0" normalizeH="0" baseline="0" noProof="0" dirty="0">
                <a:ln>
                  <a:noFill/>
                </a:ln>
                <a:solidFill>
                  <a:prstClr val="black"/>
                </a:solidFill>
                <a:effectLst/>
                <a:uLnTx/>
                <a:uFillTx/>
                <a:latin typeface="+mn-lt"/>
                <a:ea typeface="+mn-ea"/>
                <a:cs typeface="+mn-cs"/>
              </a:rPr>
              <a:t> – his recommendation for this case study </a:t>
            </a:r>
            <a:endParaRPr kumimoji="0" lang="en-US" sz="1200" b="1"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7</a:t>
            </a:fld>
            <a:endParaRPr lang="en-US"/>
          </a:p>
        </p:txBody>
      </p:sp>
    </p:spTree>
    <p:extLst>
      <p:ext uri="{BB962C8B-B14F-4D97-AF65-F5344CB8AC3E}">
        <p14:creationId xmlns:p14="http://schemas.microsoft.com/office/powerpoint/2010/main" val="222380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1" dirty="0"/>
              <a:t>Jodi</a:t>
            </a:r>
            <a:r>
              <a:rPr lang="en-US" b="0" baseline="0" dirty="0"/>
              <a:t> presents the case study </a:t>
            </a:r>
          </a:p>
          <a:p>
            <a:pPr marL="228600" indent="-228600">
              <a:buFont typeface="+mj-lt"/>
              <a:buAutoNum type="arabicPeriod"/>
            </a:pPr>
            <a:r>
              <a:rPr lang="en-US" b="1" baseline="0" dirty="0"/>
              <a:t>Andrea</a:t>
            </a:r>
            <a:r>
              <a:rPr lang="en-US" b="0" baseline="0" dirty="0"/>
              <a:t> asks:</a:t>
            </a:r>
          </a:p>
          <a:p>
            <a:pPr marL="685800" lvl="1" indent="-228600">
              <a:buFont typeface="Arial" panose="020B0604020202020204" pitchFamily="34" charset="0"/>
              <a:buChar char="•"/>
            </a:pPr>
            <a:r>
              <a:rPr lang="en-US" b="1" baseline="0" dirty="0"/>
              <a:t>Jillian</a:t>
            </a:r>
            <a:r>
              <a:rPr lang="en-US" b="0" baseline="0" dirty="0"/>
              <a:t> – a similar experience to this case</a:t>
            </a:r>
          </a:p>
          <a:p>
            <a:pPr marL="685800" lvl="1" indent="-228600">
              <a:buFont typeface="Arial" panose="020B0604020202020204" pitchFamily="34" charset="0"/>
              <a:buChar char="•"/>
            </a:pPr>
            <a:r>
              <a:rPr lang="en-US" b="1" baseline="0" dirty="0"/>
              <a:t>Brent</a:t>
            </a:r>
            <a:r>
              <a:rPr lang="en-US" b="0" baseline="0" dirty="0"/>
              <a:t> – UAE taxes, employee perception issues</a:t>
            </a:r>
          </a:p>
          <a:p>
            <a:pPr marL="685800" lvl="1" indent="-228600">
              <a:buFont typeface="Arial" panose="020B0604020202020204" pitchFamily="34" charset="0"/>
              <a:buChar char="•"/>
            </a:pPr>
            <a:r>
              <a:rPr lang="en-US" b="1" baseline="0" dirty="0"/>
              <a:t>Said</a:t>
            </a:r>
            <a:r>
              <a:rPr lang="en-US" b="0" baseline="0" dirty="0"/>
              <a:t> – his recommendation/tips, what measures to take to avoid risk exposure </a:t>
            </a:r>
            <a:endParaRPr lang="en-US" b="0" dirty="0"/>
          </a:p>
          <a:p>
            <a:endParaRPr lang="en-US" b="1" dirty="0"/>
          </a:p>
          <a:p>
            <a:r>
              <a:rPr lang="en-US" b="1" dirty="0"/>
              <a:t>Overview:</a:t>
            </a:r>
          </a:p>
          <a:p>
            <a:r>
              <a:rPr lang="en-US" dirty="0"/>
              <a:t>A global communications technology company had a program of technical installation support for a client in the middle east.  The program was in growth mode so was working with Global Mobility to have tech expert employees go on assignment into the middle eastern host country.  GM worked with immigration provider to support requests as well as counseled and worked to educate business unit and program manager about the correct immigration process and the timeframe to get employees onsite.  A local PRO was established to support visa processing.  In addition there were challenges in establishing the correct status of the business in country in order to be able to sponsor visas.  The immigration provider worked to provide options, including using a sponsoring company to support the visa process.  The local onsite program manager unfortunately asserted that employees could come and work on 30 day visit visas despite the assertions that this was not compliant and that the practice would put employees and the company at risk.  Additional non-immigration issues were also being addressed such as proper payment of local compensation.  Checks were issued for minimum salary levels but employees essentially paid the company back the excess.</a:t>
            </a:r>
          </a:p>
          <a:p>
            <a:endParaRPr lang="en-US" dirty="0"/>
          </a:p>
          <a:p>
            <a:r>
              <a:rPr lang="en-US" b="1" dirty="0"/>
              <a:t>Issues:</a:t>
            </a:r>
          </a:p>
          <a:p>
            <a:pPr marL="171450" indent="-171450">
              <a:buFont typeface="Arial" panose="020B0604020202020204" pitchFamily="34" charset="0"/>
              <a:buChar char="•"/>
            </a:pPr>
            <a:r>
              <a:rPr lang="en-US" dirty="0"/>
              <a:t>Lack of process for prep &amp; planning – GM was recently established and both segment and PM were known for ‘going rogue’, and newly formed GM had inherited existing challenges.</a:t>
            </a:r>
          </a:p>
          <a:p>
            <a:pPr marL="171450" indent="-171450">
              <a:buFont typeface="Arial" panose="020B0604020202020204" pitchFamily="34" charset="0"/>
              <a:buChar char="•"/>
            </a:pPr>
            <a:r>
              <a:rPr lang="en-US" dirty="0"/>
              <a:t>Lack of support for focusing on compliance.  PMs and business units thought fees and fines were cost of doing business</a:t>
            </a:r>
          </a:p>
          <a:p>
            <a:pPr marL="171450" indent="-171450">
              <a:buFont typeface="Arial" panose="020B0604020202020204" pitchFamily="34" charset="0"/>
              <a:buChar char="•"/>
            </a:pPr>
            <a:r>
              <a:rPr lang="en-US" dirty="0"/>
              <a:t>Lack of tracking for visa and immigration / business traveler to be able to check into which employees were there</a:t>
            </a:r>
          </a:p>
          <a:p>
            <a:pPr marL="171450" indent="-171450">
              <a:buFont typeface="Arial" panose="020B0604020202020204" pitchFamily="34" charset="0"/>
              <a:buChar char="•"/>
            </a:pPr>
            <a:r>
              <a:rPr lang="en-US" dirty="0"/>
              <a:t>Home BU HR group was focused on getting boots on ground to support the client – did not and would not push the program manager to focus on doing things the RIGHT way</a:t>
            </a:r>
          </a:p>
          <a:p>
            <a:endParaRPr lang="en-US" dirty="0"/>
          </a:p>
          <a:p>
            <a:r>
              <a:rPr lang="en-US" b="1" dirty="0"/>
              <a:t>Results:</a:t>
            </a:r>
          </a:p>
          <a:p>
            <a:r>
              <a:rPr lang="en-US" dirty="0"/>
              <a:t>Various fines, issues with payments of allowances being in line with country expectations, host country immigration officials inspected the facility and found issues, PM repatriated.</a:t>
            </a:r>
          </a:p>
          <a:p>
            <a:endParaRPr lang="en-US" dirty="0"/>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8</a:t>
            </a:fld>
            <a:endParaRPr lang="en-US"/>
          </a:p>
        </p:txBody>
      </p:sp>
    </p:spTree>
    <p:extLst>
      <p:ext uri="{BB962C8B-B14F-4D97-AF65-F5344CB8AC3E}">
        <p14:creationId xmlns:p14="http://schemas.microsoft.com/office/powerpoint/2010/main" val="282919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n-ea"/>
                <a:cs typeface="+mn-cs"/>
              </a:rPr>
              <a:t>10 TIPS AND TRICKS FOR HOW PALANTIR APPROACHES BUSINESS TRAVEL PLANNING SO WE’RE EFFICIENT + COMPLIANT</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9</a:t>
            </a:fld>
            <a:endParaRPr lang="en-US"/>
          </a:p>
        </p:txBody>
      </p:sp>
    </p:spTree>
    <p:extLst>
      <p:ext uri="{BB962C8B-B14F-4D97-AF65-F5344CB8AC3E}">
        <p14:creationId xmlns:p14="http://schemas.microsoft.com/office/powerpoint/2010/main" val="375281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mn-lt"/>
                <a:ea typeface="+mn-ea"/>
                <a:cs typeface="+mn-cs"/>
              </a:rPr>
              <a:t>1) It starts with planning a business trip.</a:t>
            </a:r>
            <a:r>
              <a:rPr kumimoji="0" lang="en-US" sz="1200" b="0" i="0" u="none" strike="noStrike" kern="1200" cap="none" spc="0" normalizeH="0" baseline="0" noProof="0" dirty="0">
                <a:ln>
                  <a:noFill/>
                </a:ln>
                <a:solidFill>
                  <a:prstClr val="black"/>
                </a:solidFill>
                <a:effectLst/>
                <a:uLnTx/>
                <a:uFillTx/>
                <a:latin typeface="+mn-lt"/>
                <a:ea typeface="+mn-ea"/>
                <a:cs typeface="+mn-cs"/>
              </a:rPr>
              <a:t> Company policy should encourage intentional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deliberate business travel. Managers should work with employees to clearly define and discuss trip goals before taking off (GM doesn’t have a role in this initial conversation). Helps employee understand dates, duration of stay, purpose.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-Not being thoughtful about duration of stay in country, ins and outs, can easily get carried away when objectives not defined. Employees should never feel like they’re on a one way ticket somewhere with no understanding of when they’ll need to come back.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-Can lead to flagging/too much time spent in-country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-Having a company culture about setting objectives is the first step in successful corporate business travel planning. </a:t>
            </a:r>
          </a:p>
          <a:p>
            <a:endParaRPr lang="en-US" dirty="0"/>
          </a:p>
        </p:txBody>
      </p:sp>
      <p:sp>
        <p:nvSpPr>
          <p:cNvPr id="4" name="Slide Number Placeholder 3"/>
          <p:cNvSpPr>
            <a:spLocks noGrp="1"/>
          </p:cNvSpPr>
          <p:nvPr>
            <p:ph type="sldNum" sz="quarter" idx="10"/>
          </p:nvPr>
        </p:nvSpPr>
        <p:spPr/>
        <p:txBody>
          <a:bodyPr/>
          <a:lstStyle/>
          <a:p>
            <a:fld id="{25D1313D-98C9-4B9F-B694-E93997B0E0FC}" type="slidenum">
              <a:rPr lang="en-US" smtClean="0"/>
              <a:t>10</a:t>
            </a:fld>
            <a:endParaRPr lang="en-US"/>
          </a:p>
        </p:txBody>
      </p:sp>
    </p:spTree>
    <p:extLst>
      <p:ext uri="{BB962C8B-B14F-4D97-AF65-F5344CB8AC3E}">
        <p14:creationId xmlns:p14="http://schemas.microsoft.com/office/powerpoint/2010/main" val="42591083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Freeform 3" descr="Picture1"/>
          <p:cNvSpPr>
            <a:spLocks/>
          </p:cNvSpPr>
          <p:nvPr userDrawn="1"/>
        </p:nvSpPr>
        <p:spPr bwMode="auto">
          <a:xfrm>
            <a:off x="780643" y="1573186"/>
            <a:ext cx="3023233" cy="2612149"/>
          </a:xfrm>
          <a:custGeom>
            <a:avLst/>
            <a:gdLst>
              <a:gd name="T0" fmla="*/ 509890 w 2042748"/>
              <a:gd name="T1" fmla="*/ 1765495 h 1765495"/>
              <a:gd name="T2" fmla="*/ 0 w 2042748"/>
              <a:gd name="T3" fmla="*/ 882748 h 1765495"/>
              <a:gd name="T4" fmla="*/ 509890 w 2042748"/>
              <a:gd name="T5" fmla="*/ 0 h 1765495"/>
              <a:gd name="T6" fmla="*/ 1532858 w 2042748"/>
              <a:gd name="T7" fmla="*/ 0 h 1765495"/>
              <a:gd name="T8" fmla="*/ 2042748 w 2042748"/>
              <a:gd name="T9" fmla="*/ 882748 h 1765495"/>
              <a:gd name="T10" fmla="*/ 1532858 w 2042748"/>
              <a:gd name="T11" fmla="*/ 1765495 h 1765495"/>
              <a:gd name="T12" fmla="*/ 509890 w 2042748"/>
              <a:gd name="T13" fmla="*/ 1765495 h 1765495"/>
              <a:gd name="T14" fmla="*/ 509890 w 2042748"/>
              <a:gd name="T15" fmla="*/ 1765495 h 17654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2748" h="1765495">
                <a:moveTo>
                  <a:pt x="509890" y="1765495"/>
                </a:moveTo>
                <a:lnTo>
                  <a:pt x="0" y="882748"/>
                </a:lnTo>
                <a:lnTo>
                  <a:pt x="509890" y="0"/>
                </a:lnTo>
                <a:lnTo>
                  <a:pt x="1532858" y="0"/>
                </a:lnTo>
                <a:lnTo>
                  <a:pt x="2042748" y="882748"/>
                </a:lnTo>
                <a:lnTo>
                  <a:pt x="1532858" y="1765495"/>
                </a:lnTo>
                <a:lnTo>
                  <a:pt x="509890" y="1765495"/>
                </a:lnTo>
                <a:lnTo>
                  <a:pt x="509890" y="1765495"/>
                </a:lnTo>
                <a:close/>
              </a:path>
            </a:pathLst>
          </a:custGeom>
          <a:blipFill dpi="0" rotWithShape="1">
            <a:blip r:embed="rId2"/>
            <a:srcRect/>
            <a:tile tx="0" ty="311150" sx="50000" sy="50000" flip="none" algn="ctr"/>
          </a:blip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userDrawn="1">
            <p:ph type="ctrTitle" hasCustomPrompt="1"/>
          </p:nvPr>
        </p:nvSpPr>
        <p:spPr>
          <a:xfrm>
            <a:off x="4600620" y="2592194"/>
            <a:ext cx="4128962" cy="1245394"/>
          </a:xfrm>
        </p:spPr>
        <p:txBody>
          <a:bodyPr>
            <a:noAutofit/>
          </a:bodyPr>
          <a:lstStyle>
            <a:lvl1pPr>
              <a:lnSpc>
                <a:spcPct val="90000"/>
              </a:lnSpc>
              <a:defRPr sz="4000">
                <a:solidFill>
                  <a:schemeClr val="accent4"/>
                </a:solidFill>
              </a:defRPr>
            </a:lvl1pPr>
          </a:lstStyle>
          <a:p>
            <a:r>
              <a:rPr lang="en-US" dirty="0"/>
              <a:t>Title of the Presentation</a:t>
            </a:r>
          </a:p>
        </p:txBody>
      </p:sp>
      <p:sp>
        <p:nvSpPr>
          <p:cNvPr id="3" name="Subtitle 2"/>
          <p:cNvSpPr>
            <a:spLocks noGrp="1"/>
          </p:cNvSpPr>
          <p:nvPr userDrawn="1">
            <p:ph type="subTitle" idx="1" hasCustomPrompt="1"/>
          </p:nvPr>
        </p:nvSpPr>
        <p:spPr>
          <a:xfrm>
            <a:off x="4600620" y="3907825"/>
            <a:ext cx="4128962" cy="43557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the presentation</a:t>
            </a:r>
          </a:p>
        </p:txBody>
      </p:sp>
      <p:grpSp>
        <p:nvGrpSpPr>
          <p:cNvPr id="4" name="Group 3"/>
          <p:cNvGrpSpPr/>
          <p:nvPr userDrawn="1"/>
        </p:nvGrpSpPr>
        <p:grpSpPr>
          <a:xfrm>
            <a:off x="469994" y="302218"/>
            <a:ext cx="5321206" cy="6260742"/>
            <a:chOff x="469994" y="302218"/>
            <a:chExt cx="5321206" cy="6260742"/>
          </a:xfrm>
        </p:grpSpPr>
        <p:sp>
          <p:nvSpPr>
            <p:cNvPr id="6" name="Freeform 5"/>
            <p:cNvSpPr>
              <a:spLocks noEditPoints="1"/>
            </p:cNvSpPr>
            <p:nvPr/>
          </p:nvSpPr>
          <p:spPr bwMode="auto">
            <a:xfrm>
              <a:off x="5426219" y="807172"/>
              <a:ext cx="364981" cy="525424"/>
            </a:xfrm>
            <a:custGeom>
              <a:avLst/>
              <a:gdLst>
                <a:gd name="T0" fmla="*/ 0 w 341063"/>
                <a:gd name="T1" fmla="*/ 146625 h 490875"/>
                <a:gd name="T2" fmla="*/ 86063 w 341063"/>
                <a:gd name="T3" fmla="*/ 296437 h 490875"/>
                <a:gd name="T4" fmla="*/ 255001 w 341063"/>
                <a:gd name="T5" fmla="*/ 296437 h 490875"/>
                <a:gd name="T6" fmla="*/ 341063 w 341063"/>
                <a:gd name="T7" fmla="*/ 146625 h 490875"/>
                <a:gd name="T8" fmla="*/ 255001 w 341063"/>
                <a:gd name="T9" fmla="*/ 0 h 490875"/>
                <a:gd name="T10" fmla="*/ 86063 w 341063"/>
                <a:gd name="T11" fmla="*/ 0 h 490875"/>
                <a:gd name="T12" fmla="*/ 0 w 341063"/>
                <a:gd name="T13" fmla="*/ 146625 h 490875"/>
                <a:gd name="T14" fmla="*/ 60563 w 341063"/>
                <a:gd name="T15" fmla="*/ 146625 h 490875"/>
                <a:gd name="T16" fmla="*/ 114751 w 341063"/>
                <a:gd name="T17" fmla="*/ 51000 h 490875"/>
                <a:gd name="T18" fmla="*/ 226313 w 341063"/>
                <a:gd name="T19" fmla="*/ 51000 h 490875"/>
                <a:gd name="T20" fmla="*/ 283688 w 341063"/>
                <a:gd name="T21" fmla="*/ 146625 h 490875"/>
                <a:gd name="T22" fmla="*/ 226313 w 341063"/>
                <a:gd name="T23" fmla="*/ 245437 h 490875"/>
                <a:gd name="T24" fmla="*/ 114751 w 341063"/>
                <a:gd name="T25" fmla="*/ 245437 h 490875"/>
                <a:gd name="T26" fmla="*/ 60563 w 341063"/>
                <a:gd name="T27" fmla="*/ 146625 h 490875"/>
                <a:gd name="T28" fmla="*/ 216751 w 341063"/>
                <a:gd name="T29" fmla="*/ 446250 h 490875"/>
                <a:gd name="T30" fmla="*/ 124313 w 341063"/>
                <a:gd name="T31" fmla="*/ 446250 h 490875"/>
                <a:gd name="T32" fmla="*/ 124313 w 341063"/>
                <a:gd name="T33" fmla="*/ 490875 h 490875"/>
                <a:gd name="T34" fmla="*/ 216751 w 341063"/>
                <a:gd name="T35" fmla="*/ 490875 h 490875"/>
                <a:gd name="T36" fmla="*/ 216751 w 341063"/>
                <a:gd name="T37" fmla="*/ 446250 h 490875"/>
                <a:gd name="T38" fmla="*/ 258188 w 341063"/>
                <a:gd name="T39" fmla="*/ 318750 h 490875"/>
                <a:gd name="T40" fmla="*/ 86063 w 341063"/>
                <a:gd name="T41" fmla="*/ 318750 h 490875"/>
                <a:gd name="T42" fmla="*/ 86063 w 341063"/>
                <a:gd name="T43" fmla="*/ 363375 h 490875"/>
                <a:gd name="T44" fmla="*/ 258188 w 341063"/>
                <a:gd name="T45" fmla="*/ 363375 h 490875"/>
                <a:gd name="T46" fmla="*/ 258188 w 341063"/>
                <a:gd name="T47" fmla="*/ 318750 h 490875"/>
                <a:gd name="T48" fmla="*/ 258188 w 341063"/>
                <a:gd name="T49" fmla="*/ 382500 h 490875"/>
                <a:gd name="T50" fmla="*/ 86063 w 341063"/>
                <a:gd name="T51" fmla="*/ 382500 h 490875"/>
                <a:gd name="T52" fmla="*/ 86063 w 341063"/>
                <a:gd name="T53" fmla="*/ 427125 h 490875"/>
                <a:gd name="T54" fmla="*/ 258188 w 341063"/>
                <a:gd name="T55" fmla="*/ 427125 h 490875"/>
                <a:gd name="T56" fmla="*/ 258188 w 341063"/>
                <a:gd name="T57" fmla="*/ 382500 h 490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1063" h="490875">
                  <a:moveTo>
                    <a:pt x="0" y="146625"/>
                  </a:moveTo>
                  <a:lnTo>
                    <a:pt x="86063" y="296437"/>
                  </a:lnTo>
                  <a:lnTo>
                    <a:pt x="255001" y="296437"/>
                  </a:lnTo>
                  <a:lnTo>
                    <a:pt x="341063" y="146625"/>
                  </a:lnTo>
                  <a:lnTo>
                    <a:pt x="255001" y="0"/>
                  </a:lnTo>
                  <a:lnTo>
                    <a:pt x="86063" y="0"/>
                  </a:lnTo>
                  <a:lnTo>
                    <a:pt x="0" y="146625"/>
                  </a:lnTo>
                  <a:close/>
                  <a:moveTo>
                    <a:pt x="60563" y="146625"/>
                  </a:moveTo>
                  <a:lnTo>
                    <a:pt x="114751" y="51000"/>
                  </a:lnTo>
                  <a:lnTo>
                    <a:pt x="226313" y="51000"/>
                  </a:lnTo>
                  <a:lnTo>
                    <a:pt x="283688" y="146625"/>
                  </a:lnTo>
                  <a:lnTo>
                    <a:pt x="226313" y="245437"/>
                  </a:lnTo>
                  <a:lnTo>
                    <a:pt x="114751" y="245437"/>
                  </a:lnTo>
                  <a:lnTo>
                    <a:pt x="60563" y="146625"/>
                  </a:lnTo>
                  <a:close/>
                  <a:moveTo>
                    <a:pt x="216751" y="446250"/>
                  </a:moveTo>
                  <a:lnTo>
                    <a:pt x="124313" y="446250"/>
                  </a:lnTo>
                  <a:lnTo>
                    <a:pt x="124313" y="490875"/>
                  </a:lnTo>
                  <a:lnTo>
                    <a:pt x="216751" y="490875"/>
                  </a:lnTo>
                  <a:lnTo>
                    <a:pt x="216751" y="446250"/>
                  </a:lnTo>
                  <a:close/>
                  <a:moveTo>
                    <a:pt x="258188" y="318750"/>
                  </a:moveTo>
                  <a:lnTo>
                    <a:pt x="86063" y="318750"/>
                  </a:lnTo>
                  <a:lnTo>
                    <a:pt x="86063" y="363375"/>
                  </a:lnTo>
                  <a:lnTo>
                    <a:pt x="258188" y="363375"/>
                  </a:lnTo>
                  <a:lnTo>
                    <a:pt x="258188" y="318750"/>
                  </a:lnTo>
                  <a:close/>
                  <a:moveTo>
                    <a:pt x="258188" y="382500"/>
                  </a:moveTo>
                  <a:lnTo>
                    <a:pt x="86063" y="382500"/>
                  </a:lnTo>
                  <a:lnTo>
                    <a:pt x="86063" y="427125"/>
                  </a:lnTo>
                  <a:lnTo>
                    <a:pt x="258188" y="427125"/>
                  </a:lnTo>
                  <a:lnTo>
                    <a:pt x="258188" y="382500"/>
                  </a:ln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236297" y="4874095"/>
              <a:ext cx="1268903" cy="1102028"/>
            </a:xfrm>
            <a:custGeom>
              <a:avLst/>
              <a:gdLst>
                <a:gd name="T0" fmla="*/ 889314 w 1185752"/>
                <a:gd name="T1" fmla="*/ 0 h 1029564"/>
                <a:gd name="T2" fmla="*/ 296438 w 1185752"/>
                <a:gd name="T3" fmla="*/ 0 h 1029564"/>
                <a:gd name="T4" fmla="*/ 0 w 1185752"/>
                <a:gd name="T5" fmla="*/ 513188 h 1029564"/>
                <a:gd name="T6" fmla="*/ 296438 w 1185752"/>
                <a:gd name="T7" fmla="*/ 1029564 h 1029564"/>
                <a:gd name="T8" fmla="*/ 889314 w 1185752"/>
                <a:gd name="T9" fmla="*/ 1029564 h 1029564"/>
                <a:gd name="T10" fmla="*/ 1185752 w 1185752"/>
                <a:gd name="T11" fmla="*/ 513188 h 1029564"/>
                <a:gd name="T12" fmla="*/ 889314 w 1185752"/>
                <a:gd name="T13" fmla="*/ 0 h 1029564"/>
              </a:gdLst>
              <a:ahLst/>
              <a:cxnLst>
                <a:cxn ang="0">
                  <a:pos x="T0" y="T1"/>
                </a:cxn>
                <a:cxn ang="0">
                  <a:pos x="T2" y="T3"/>
                </a:cxn>
                <a:cxn ang="0">
                  <a:pos x="T4" y="T5"/>
                </a:cxn>
                <a:cxn ang="0">
                  <a:pos x="T6" y="T7"/>
                </a:cxn>
                <a:cxn ang="0">
                  <a:pos x="T8" y="T9"/>
                </a:cxn>
                <a:cxn ang="0">
                  <a:pos x="T10" y="T11"/>
                </a:cxn>
                <a:cxn ang="0">
                  <a:pos x="T12" y="T13"/>
                </a:cxn>
              </a:cxnLst>
              <a:rect l="0" t="0" r="r" b="b"/>
              <a:pathLst>
                <a:path w="1185752" h="1029564">
                  <a:moveTo>
                    <a:pt x="889314" y="0"/>
                  </a:moveTo>
                  <a:lnTo>
                    <a:pt x="296438" y="0"/>
                  </a:lnTo>
                  <a:lnTo>
                    <a:pt x="0" y="513188"/>
                  </a:lnTo>
                  <a:lnTo>
                    <a:pt x="296438" y="1029564"/>
                  </a:lnTo>
                  <a:lnTo>
                    <a:pt x="889314" y="1029564"/>
                  </a:lnTo>
                  <a:lnTo>
                    <a:pt x="1185752" y="513188"/>
                  </a:lnTo>
                  <a:lnTo>
                    <a:pt x="889314" y="0"/>
                  </a:lnTo>
                </a:path>
              </a:pathLst>
            </a:custGeom>
            <a:gradFill rotWithShape="1">
              <a:gsLst>
                <a:gs pos="0">
                  <a:srgbClr val="917A96"/>
                </a:gs>
                <a:gs pos="100000">
                  <a:srgbClr val="D5A6DE"/>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3123775" y="848115"/>
              <a:ext cx="1541786" cy="1334033"/>
            </a:xfrm>
            <a:custGeom>
              <a:avLst/>
              <a:gdLst>
                <a:gd name="T0" fmla="*/ 360188 w 1440753"/>
                <a:gd name="T1" fmla="*/ 1246314 h 1246314"/>
                <a:gd name="T2" fmla="*/ 0 w 1440753"/>
                <a:gd name="T3" fmla="*/ 621563 h 1246314"/>
                <a:gd name="T4" fmla="*/ 360188 w 1440753"/>
                <a:gd name="T5" fmla="*/ 0 h 1246314"/>
                <a:gd name="T6" fmla="*/ 1080565 w 1440753"/>
                <a:gd name="T7" fmla="*/ 0 h 1246314"/>
                <a:gd name="T8" fmla="*/ 1440753 w 1440753"/>
                <a:gd name="T9" fmla="*/ 621563 h 1246314"/>
                <a:gd name="T10" fmla="*/ 1080565 w 1440753"/>
                <a:gd name="T11" fmla="*/ 1246314 h 1246314"/>
                <a:gd name="T12" fmla="*/ 360188 w 1440753"/>
                <a:gd name="T13" fmla="*/ 1246314 h 1246314"/>
              </a:gdLst>
              <a:ahLst/>
              <a:cxnLst>
                <a:cxn ang="0">
                  <a:pos x="T0" y="T1"/>
                </a:cxn>
                <a:cxn ang="0">
                  <a:pos x="T2" y="T3"/>
                </a:cxn>
                <a:cxn ang="0">
                  <a:pos x="T4" y="T5"/>
                </a:cxn>
                <a:cxn ang="0">
                  <a:pos x="T6" y="T7"/>
                </a:cxn>
                <a:cxn ang="0">
                  <a:pos x="T8" y="T9"/>
                </a:cxn>
                <a:cxn ang="0">
                  <a:pos x="T10" y="T11"/>
                </a:cxn>
                <a:cxn ang="0">
                  <a:pos x="T12" y="T13"/>
                </a:cxn>
              </a:cxnLst>
              <a:rect l="0" t="0" r="r" b="b"/>
              <a:pathLst>
                <a:path w="1440753" h="1246314">
                  <a:moveTo>
                    <a:pt x="360188" y="1246314"/>
                  </a:moveTo>
                  <a:lnTo>
                    <a:pt x="0" y="621563"/>
                  </a:lnTo>
                  <a:lnTo>
                    <a:pt x="360188" y="0"/>
                  </a:lnTo>
                  <a:lnTo>
                    <a:pt x="1080565" y="0"/>
                  </a:lnTo>
                  <a:lnTo>
                    <a:pt x="1440753" y="621563"/>
                  </a:lnTo>
                  <a:lnTo>
                    <a:pt x="1080565" y="1246314"/>
                  </a:lnTo>
                  <a:lnTo>
                    <a:pt x="360188" y="1246314"/>
                  </a:lnTo>
                  <a:close/>
                </a:path>
              </a:pathLst>
            </a:custGeom>
            <a:gradFill rotWithShape="1">
              <a:gsLst>
                <a:gs pos="0">
                  <a:srgbClr val="0070C0"/>
                </a:gs>
                <a:gs pos="100000">
                  <a:srgbClr val="51BFE1"/>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3253393" y="5464345"/>
              <a:ext cx="1272314" cy="1098615"/>
            </a:xfrm>
            <a:custGeom>
              <a:avLst/>
              <a:gdLst>
                <a:gd name="T0" fmla="*/ 296438 w 1188940"/>
                <a:gd name="T1" fmla="*/ 1026376 h 1026376"/>
                <a:gd name="T2" fmla="*/ 0 w 1188940"/>
                <a:gd name="T3" fmla="*/ 513188 h 1026376"/>
                <a:gd name="T4" fmla="*/ 296438 w 1188940"/>
                <a:gd name="T5" fmla="*/ 0 h 1026376"/>
                <a:gd name="T6" fmla="*/ 892502 w 1188940"/>
                <a:gd name="T7" fmla="*/ 0 h 1026376"/>
                <a:gd name="T8" fmla="*/ 1188940 w 1188940"/>
                <a:gd name="T9" fmla="*/ 513188 h 1026376"/>
                <a:gd name="T10" fmla="*/ 892502 w 1188940"/>
                <a:gd name="T11" fmla="*/ 1026376 h 1026376"/>
                <a:gd name="T12" fmla="*/ 296438 w 1188940"/>
                <a:gd name="T13" fmla="*/ 1026376 h 1026376"/>
              </a:gdLst>
              <a:ahLst/>
              <a:cxnLst>
                <a:cxn ang="0">
                  <a:pos x="T0" y="T1"/>
                </a:cxn>
                <a:cxn ang="0">
                  <a:pos x="T2" y="T3"/>
                </a:cxn>
                <a:cxn ang="0">
                  <a:pos x="T4" y="T5"/>
                </a:cxn>
                <a:cxn ang="0">
                  <a:pos x="T6" y="T7"/>
                </a:cxn>
                <a:cxn ang="0">
                  <a:pos x="T8" y="T9"/>
                </a:cxn>
                <a:cxn ang="0">
                  <a:pos x="T10" y="T11"/>
                </a:cxn>
                <a:cxn ang="0">
                  <a:pos x="T12" y="T13"/>
                </a:cxn>
              </a:cxnLst>
              <a:rect l="0" t="0" r="r" b="b"/>
              <a:pathLst>
                <a:path w="1188940" h="1026376">
                  <a:moveTo>
                    <a:pt x="296438" y="1026376"/>
                  </a:moveTo>
                  <a:lnTo>
                    <a:pt x="0" y="513188"/>
                  </a:lnTo>
                  <a:lnTo>
                    <a:pt x="296438" y="0"/>
                  </a:lnTo>
                  <a:lnTo>
                    <a:pt x="892502" y="0"/>
                  </a:lnTo>
                  <a:lnTo>
                    <a:pt x="1188940" y="513188"/>
                  </a:lnTo>
                  <a:lnTo>
                    <a:pt x="892502" y="1026376"/>
                  </a:lnTo>
                  <a:lnTo>
                    <a:pt x="296438" y="1026376"/>
                  </a:ln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noEditPoints="1"/>
            </p:cNvSpPr>
            <p:nvPr userDrawn="1"/>
          </p:nvSpPr>
          <p:spPr bwMode="auto">
            <a:xfrm>
              <a:off x="2523433" y="851525"/>
              <a:ext cx="712906" cy="617545"/>
            </a:xfrm>
            <a:custGeom>
              <a:avLst/>
              <a:gdLst>
                <a:gd name="T0" fmla="*/ 500439 w 666189"/>
                <a:gd name="T1" fmla="*/ 0 h 576938"/>
                <a:gd name="T2" fmla="*/ 165751 w 666189"/>
                <a:gd name="T3" fmla="*/ 0 h 576938"/>
                <a:gd name="T4" fmla="*/ 0 w 666189"/>
                <a:gd name="T5" fmla="*/ 290063 h 576938"/>
                <a:gd name="T6" fmla="*/ 165751 w 666189"/>
                <a:gd name="T7" fmla="*/ 576938 h 576938"/>
                <a:gd name="T8" fmla="*/ 500439 w 666189"/>
                <a:gd name="T9" fmla="*/ 576938 h 576938"/>
                <a:gd name="T10" fmla="*/ 666189 w 666189"/>
                <a:gd name="T11" fmla="*/ 290063 h 576938"/>
                <a:gd name="T12" fmla="*/ 500439 w 666189"/>
                <a:gd name="T13" fmla="*/ 0 h 576938"/>
                <a:gd name="T14" fmla="*/ 443064 w 666189"/>
                <a:gd name="T15" fmla="*/ 478126 h 576938"/>
                <a:gd name="T16" fmla="*/ 223126 w 666189"/>
                <a:gd name="T17" fmla="*/ 478126 h 576938"/>
                <a:gd name="T18" fmla="*/ 114750 w 666189"/>
                <a:gd name="T19" fmla="*/ 290063 h 576938"/>
                <a:gd name="T20" fmla="*/ 223126 w 666189"/>
                <a:gd name="T21" fmla="*/ 98813 h 576938"/>
                <a:gd name="T22" fmla="*/ 443064 w 666189"/>
                <a:gd name="T23" fmla="*/ 98813 h 576938"/>
                <a:gd name="T24" fmla="*/ 551439 w 666189"/>
                <a:gd name="T25" fmla="*/ 290063 h 576938"/>
                <a:gd name="T26" fmla="*/ 443064 w 666189"/>
                <a:gd name="T27" fmla="*/ 478126 h 576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6189" h="576938">
                  <a:moveTo>
                    <a:pt x="500439" y="0"/>
                  </a:moveTo>
                  <a:lnTo>
                    <a:pt x="165751" y="0"/>
                  </a:lnTo>
                  <a:lnTo>
                    <a:pt x="0" y="290063"/>
                  </a:lnTo>
                  <a:lnTo>
                    <a:pt x="165751" y="576938"/>
                  </a:lnTo>
                  <a:lnTo>
                    <a:pt x="500439" y="576938"/>
                  </a:lnTo>
                  <a:lnTo>
                    <a:pt x="666189" y="290063"/>
                  </a:lnTo>
                  <a:lnTo>
                    <a:pt x="500439" y="0"/>
                  </a:lnTo>
                  <a:close/>
                  <a:moveTo>
                    <a:pt x="443064" y="478126"/>
                  </a:moveTo>
                  <a:lnTo>
                    <a:pt x="223126" y="478126"/>
                  </a:lnTo>
                  <a:lnTo>
                    <a:pt x="114750" y="290063"/>
                  </a:lnTo>
                  <a:lnTo>
                    <a:pt x="223126" y="98813"/>
                  </a:lnTo>
                  <a:lnTo>
                    <a:pt x="443064" y="98813"/>
                  </a:lnTo>
                  <a:lnTo>
                    <a:pt x="551439" y="290063"/>
                  </a:lnTo>
                  <a:lnTo>
                    <a:pt x="443064" y="478126"/>
                  </a:lnTo>
                  <a:close/>
                </a:path>
              </a:pathLst>
            </a:custGeom>
            <a:gradFill rotWithShape="1">
              <a:gsLst>
                <a:gs pos="0">
                  <a:schemeClr val="accent5"/>
                </a:gs>
                <a:gs pos="100000">
                  <a:schemeClr val="accent4"/>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noEditPoints="1"/>
            </p:cNvSpPr>
            <p:nvPr userDrawn="1"/>
          </p:nvSpPr>
          <p:spPr bwMode="auto">
            <a:xfrm>
              <a:off x="4334691" y="302218"/>
              <a:ext cx="1111995" cy="962141"/>
            </a:xfrm>
            <a:custGeom>
              <a:avLst/>
              <a:gdLst>
                <a:gd name="T0" fmla="*/ 777751 w 1039126"/>
                <a:gd name="T1" fmla="*/ 0 h 898876"/>
                <a:gd name="T2" fmla="*/ 261375 w 1039126"/>
                <a:gd name="T3" fmla="*/ 0 h 898876"/>
                <a:gd name="T4" fmla="*/ 0 w 1039126"/>
                <a:gd name="T5" fmla="*/ 449438 h 898876"/>
                <a:gd name="T6" fmla="*/ 261375 w 1039126"/>
                <a:gd name="T7" fmla="*/ 898876 h 898876"/>
                <a:gd name="T8" fmla="*/ 777751 w 1039126"/>
                <a:gd name="T9" fmla="*/ 898876 h 898876"/>
                <a:gd name="T10" fmla="*/ 1039126 w 1039126"/>
                <a:gd name="T11" fmla="*/ 449438 h 898876"/>
                <a:gd name="T12" fmla="*/ 777751 w 1039126"/>
                <a:gd name="T13" fmla="*/ 0 h 898876"/>
                <a:gd name="T14" fmla="*/ 688501 w 1039126"/>
                <a:gd name="T15" fmla="*/ 742688 h 898876"/>
                <a:gd name="T16" fmla="*/ 350625 w 1039126"/>
                <a:gd name="T17" fmla="*/ 742688 h 898876"/>
                <a:gd name="T18" fmla="*/ 181687 w 1039126"/>
                <a:gd name="T19" fmla="*/ 449438 h 898876"/>
                <a:gd name="T20" fmla="*/ 350625 w 1039126"/>
                <a:gd name="T21" fmla="*/ 156188 h 898876"/>
                <a:gd name="T22" fmla="*/ 688501 w 1039126"/>
                <a:gd name="T23" fmla="*/ 156188 h 898876"/>
                <a:gd name="T24" fmla="*/ 857439 w 1039126"/>
                <a:gd name="T25" fmla="*/ 449438 h 898876"/>
                <a:gd name="T26" fmla="*/ 688501 w 1039126"/>
                <a:gd name="T27" fmla="*/ 742688 h 898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9126" h="898876">
                  <a:moveTo>
                    <a:pt x="777751" y="0"/>
                  </a:moveTo>
                  <a:lnTo>
                    <a:pt x="261375" y="0"/>
                  </a:lnTo>
                  <a:lnTo>
                    <a:pt x="0" y="449438"/>
                  </a:lnTo>
                  <a:lnTo>
                    <a:pt x="261375" y="898876"/>
                  </a:lnTo>
                  <a:lnTo>
                    <a:pt x="777751" y="898876"/>
                  </a:lnTo>
                  <a:lnTo>
                    <a:pt x="1039126" y="449438"/>
                  </a:lnTo>
                  <a:lnTo>
                    <a:pt x="777751" y="0"/>
                  </a:lnTo>
                  <a:close/>
                  <a:moveTo>
                    <a:pt x="688501" y="742688"/>
                  </a:moveTo>
                  <a:lnTo>
                    <a:pt x="350625" y="742688"/>
                  </a:lnTo>
                  <a:lnTo>
                    <a:pt x="181687" y="449438"/>
                  </a:lnTo>
                  <a:lnTo>
                    <a:pt x="350625" y="156188"/>
                  </a:lnTo>
                  <a:lnTo>
                    <a:pt x="688501" y="156188"/>
                  </a:lnTo>
                  <a:lnTo>
                    <a:pt x="857439" y="449438"/>
                  </a:lnTo>
                  <a:lnTo>
                    <a:pt x="688501" y="742688"/>
                  </a:lnTo>
                  <a:close/>
                </a:path>
              </a:pathLst>
            </a:custGeom>
            <a:gradFill rotWithShape="1">
              <a:gsLst>
                <a:gs pos="0">
                  <a:srgbClr val="A2C767"/>
                </a:gs>
                <a:gs pos="100000">
                  <a:srgbClr val="D2ECB6"/>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7" name="Freeform 14"/>
            <p:cNvSpPr>
              <a:spLocks noEditPoints="1"/>
            </p:cNvSpPr>
            <p:nvPr/>
          </p:nvSpPr>
          <p:spPr bwMode="auto">
            <a:xfrm>
              <a:off x="1605866" y="4601147"/>
              <a:ext cx="600341" cy="320714"/>
            </a:xfrm>
            <a:custGeom>
              <a:avLst/>
              <a:gdLst>
                <a:gd name="T0" fmla="*/ 97 w 176"/>
                <a:gd name="T1" fmla="*/ 94 h 94"/>
                <a:gd name="T2" fmla="*/ 176 w 176"/>
                <a:gd name="T3" fmla="*/ 47 h 94"/>
                <a:gd name="T4" fmla="*/ 97 w 176"/>
                <a:gd name="T5" fmla="*/ 0 h 94"/>
                <a:gd name="T6" fmla="*/ 97 w 176"/>
                <a:gd name="T7" fmla="*/ 28 h 94"/>
                <a:gd name="T8" fmla="*/ 0 w 176"/>
                <a:gd name="T9" fmla="*/ 28 h 94"/>
                <a:gd name="T10" fmla="*/ 0 w 176"/>
                <a:gd name="T11" fmla="*/ 66 h 94"/>
                <a:gd name="T12" fmla="*/ 97 w 176"/>
                <a:gd name="T13" fmla="*/ 66 h 94"/>
                <a:gd name="T14" fmla="*/ 97 w 176"/>
                <a:gd name="T15" fmla="*/ 94 h 94"/>
                <a:gd name="T16" fmla="*/ 12 w 176"/>
                <a:gd name="T17" fmla="*/ 55 h 94"/>
                <a:gd name="T18" fmla="*/ 12 w 176"/>
                <a:gd name="T19" fmla="*/ 39 h 94"/>
                <a:gd name="T20" fmla="*/ 109 w 176"/>
                <a:gd name="T21" fmla="*/ 39 h 94"/>
                <a:gd name="T22" fmla="*/ 109 w 176"/>
                <a:gd name="T23" fmla="*/ 21 h 94"/>
                <a:gd name="T24" fmla="*/ 153 w 176"/>
                <a:gd name="T25" fmla="*/ 47 h 94"/>
                <a:gd name="T26" fmla="*/ 109 w 176"/>
                <a:gd name="T27" fmla="*/ 73 h 94"/>
                <a:gd name="T28" fmla="*/ 109 w 176"/>
                <a:gd name="T29" fmla="*/ 55 h 94"/>
                <a:gd name="T30" fmla="*/ 12 w 176"/>
                <a:gd name="T31" fmla="*/ 5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6" h="94">
                  <a:moveTo>
                    <a:pt x="97" y="94"/>
                  </a:moveTo>
                  <a:cubicBezTo>
                    <a:pt x="176" y="47"/>
                    <a:pt x="176" y="47"/>
                    <a:pt x="176" y="47"/>
                  </a:cubicBezTo>
                  <a:cubicBezTo>
                    <a:pt x="97" y="0"/>
                    <a:pt x="97" y="0"/>
                    <a:pt x="97" y="0"/>
                  </a:cubicBezTo>
                  <a:cubicBezTo>
                    <a:pt x="97" y="0"/>
                    <a:pt x="97" y="21"/>
                    <a:pt x="97" y="28"/>
                  </a:cubicBezTo>
                  <a:cubicBezTo>
                    <a:pt x="86" y="28"/>
                    <a:pt x="0" y="28"/>
                    <a:pt x="0" y="28"/>
                  </a:cubicBezTo>
                  <a:cubicBezTo>
                    <a:pt x="0" y="66"/>
                    <a:pt x="0" y="66"/>
                    <a:pt x="0" y="66"/>
                  </a:cubicBezTo>
                  <a:cubicBezTo>
                    <a:pt x="0" y="66"/>
                    <a:pt x="86" y="66"/>
                    <a:pt x="97" y="66"/>
                  </a:cubicBezTo>
                  <a:cubicBezTo>
                    <a:pt x="97" y="73"/>
                    <a:pt x="97" y="94"/>
                    <a:pt x="97" y="94"/>
                  </a:cubicBezTo>
                  <a:close/>
                  <a:moveTo>
                    <a:pt x="12" y="55"/>
                  </a:moveTo>
                  <a:cubicBezTo>
                    <a:pt x="12" y="49"/>
                    <a:pt x="12" y="45"/>
                    <a:pt x="12" y="39"/>
                  </a:cubicBezTo>
                  <a:cubicBezTo>
                    <a:pt x="22" y="39"/>
                    <a:pt x="109" y="39"/>
                    <a:pt x="109" y="39"/>
                  </a:cubicBezTo>
                  <a:cubicBezTo>
                    <a:pt x="109" y="39"/>
                    <a:pt x="109" y="27"/>
                    <a:pt x="109" y="21"/>
                  </a:cubicBezTo>
                  <a:cubicBezTo>
                    <a:pt x="119" y="27"/>
                    <a:pt x="143" y="41"/>
                    <a:pt x="153" y="47"/>
                  </a:cubicBezTo>
                  <a:cubicBezTo>
                    <a:pt x="143" y="53"/>
                    <a:pt x="119" y="67"/>
                    <a:pt x="109" y="73"/>
                  </a:cubicBezTo>
                  <a:cubicBezTo>
                    <a:pt x="109" y="67"/>
                    <a:pt x="109" y="55"/>
                    <a:pt x="109" y="55"/>
                  </a:cubicBezTo>
                  <a:cubicBezTo>
                    <a:pt x="109" y="55"/>
                    <a:pt x="22" y="55"/>
                    <a:pt x="12" y="55"/>
                  </a:cubicBez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15"/>
            <p:cNvSpPr>
              <a:spLocks noEditPoints="1"/>
            </p:cNvSpPr>
            <p:nvPr/>
          </p:nvSpPr>
          <p:spPr bwMode="auto">
            <a:xfrm>
              <a:off x="1189722" y="4788799"/>
              <a:ext cx="689028" cy="365068"/>
            </a:xfrm>
            <a:custGeom>
              <a:avLst/>
              <a:gdLst>
                <a:gd name="T0" fmla="*/ 91 w 202"/>
                <a:gd name="T1" fmla="*/ 75 h 107"/>
                <a:gd name="T2" fmla="*/ 202 w 202"/>
                <a:gd name="T3" fmla="*/ 75 h 107"/>
                <a:gd name="T4" fmla="*/ 202 w 202"/>
                <a:gd name="T5" fmla="*/ 31 h 107"/>
                <a:gd name="T6" fmla="*/ 91 w 202"/>
                <a:gd name="T7" fmla="*/ 31 h 107"/>
                <a:gd name="T8" fmla="*/ 91 w 202"/>
                <a:gd name="T9" fmla="*/ 0 h 107"/>
                <a:gd name="T10" fmla="*/ 0 w 202"/>
                <a:gd name="T11" fmla="*/ 53 h 107"/>
                <a:gd name="T12" fmla="*/ 91 w 202"/>
                <a:gd name="T13" fmla="*/ 107 h 107"/>
                <a:gd name="T14" fmla="*/ 91 w 202"/>
                <a:gd name="T15" fmla="*/ 75 h 107"/>
                <a:gd name="T16" fmla="*/ 78 w 202"/>
                <a:gd name="T17" fmla="*/ 62 h 107"/>
                <a:gd name="T18" fmla="*/ 78 w 202"/>
                <a:gd name="T19" fmla="*/ 83 h 107"/>
                <a:gd name="T20" fmla="*/ 27 w 202"/>
                <a:gd name="T21" fmla="*/ 53 h 107"/>
                <a:gd name="T22" fmla="*/ 78 w 202"/>
                <a:gd name="T23" fmla="*/ 23 h 107"/>
                <a:gd name="T24" fmla="*/ 78 w 202"/>
                <a:gd name="T25" fmla="*/ 45 h 107"/>
                <a:gd name="T26" fmla="*/ 188 w 202"/>
                <a:gd name="T27" fmla="*/ 45 h 107"/>
                <a:gd name="T28" fmla="*/ 188 w 202"/>
                <a:gd name="T29" fmla="*/ 62 h 107"/>
                <a:gd name="T30" fmla="*/ 78 w 202"/>
                <a:gd name="T31" fmla="*/ 6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2" h="107">
                  <a:moveTo>
                    <a:pt x="91" y="75"/>
                  </a:moveTo>
                  <a:cubicBezTo>
                    <a:pt x="103" y="75"/>
                    <a:pt x="202" y="75"/>
                    <a:pt x="202" y="75"/>
                  </a:cubicBezTo>
                  <a:cubicBezTo>
                    <a:pt x="202" y="31"/>
                    <a:pt x="202" y="31"/>
                    <a:pt x="202" y="31"/>
                  </a:cubicBezTo>
                  <a:cubicBezTo>
                    <a:pt x="202" y="31"/>
                    <a:pt x="103" y="31"/>
                    <a:pt x="91" y="31"/>
                  </a:cubicBezTo>
                  <a:cubicBezTo>
                    <a:pt x="91" y="24"/>
                    <a:pt x="91" y="0"/>
                    <a:pt x="91" y="0"/>
                  </a:cubicBezTo>
                  <a:cubicBezTo>
                    <a:pt x="0" y="53"/>
                    <a:pt x="0" y="53"/>
                    <a:pt x="0" y="53"/>
                  </a:cubicBezTo>
                  <a:cubicBezTo>
                    <a:pt x="91" y="107"/>
                    <a:pt x="91" y="107"/>
                    <a:pt x="91" y="107"/>
                  </a:cubicBezTo>
                  <a:cubicBezTo>
                    <a:pt x="91" y="107"/>
                    <a:pt x="91" y="83"/>
                    <a:pt x="91" y="75"/>
                  </a:cubicBezTo>
                  <a:close/>
                  <a:moveTo>
                    <a:pt x="78" y="62"/>
                  </a:moveTo>
                  <a:cubicBezTo>
                    <a:pt x="78" y="62"/>
                    <a:pt x="78" y="76"/>
                    <a:pt x="78" y="83"/>
                  </a:cubicBezTo>
                  <a:cubicBezTo>
                    <a:pt x="65" y="76"/>
                    <a:pt x="39" y="60"/>
                    <a:pt x="27" y="53"/>
                  </a:cubicBezTo>
                  <a:cubicBezTo>
                    <a:pt x="39" y="46"/>
                    <a:pt x="65" y="31"/>
                    <a:pt x="78" y="23"/>
                  </a:cubicBezTo>
                  <a:cubicBezTo>
                    <a:pt x="78" y="30"/>
                    <a:pt x="78" y="45"/>
                    <a:pt x="78" y="45"/>
                  </a:cubicBezTo>
                  <a:cubicBezTo>
                    <a:pt x="78" y="45"/>
                    <a:pt x="177" y="45"/>
                    <a:pt x="188" y="45"/>
                  </a:cubicBezTo>
                  <a:cubicBezTo>
                    <a:pt x="188" y="50"/>
                    <a:pt x="188" y="56"/>
                    <a:pt x="188" y="62"/>
                  </a:cubicBezTo>
                  <a:cubicBezTo>
                    <a:pt x="177" y="62"/>
                    <a:pt x="78" y="62"/>
                    <a:pt x="78" y="62"/>
                  </a:cubicBez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29" name="Freeform 16"/>
            <p:cNvSpPr>
              <a:spLocks noEditPoints="1"/>
            </p:cNvSpPr>
            <p:nvPr/>
          </p:nvSpPr>
          <p:spPr bwMode="auto">
            <a:xfrm>
              <a:off x="3345493" y="4178079"/>
              <a:ext cx="436612" cy="436716"/>
            </a:xfrm>
            <a:custGeom>
              <a:avLst/>
              <a:gdLst>
                <a:gd name="T0" fmla="*/ 0 w 128"/>
                <a:gd name="T1" fmla="*/ 64 h 128"/>
                <a:gd name="T2" fmla="*/ 128 w 128"/>
                <a:gd name="T3" fmla="*/ 64 h 128"/>
                <a:gd name="T4" fmla="*/ 8 w 128"/>
                <a:gd name="T5" fmla="*/ 68 h 128"/>
                <a:gd name="T6" fmla="*/ 30 w 128"/>
                <a:gd name="T7" fmla="*/ 87 h 128"/>
                <a:gd name="T8" fmla="*/ 8 w 128"/>
                <a:gd name="T9" fmla="*/ 68 h 128"/>
                <a:gd name="T10" fmla="*/ 68 w 128"/>
                <a:gd name="T11" fmla="*/ 9 h 128"/>
                <a:gd name="T12" fmla="*/ 68 w 128"/>
                <a:gd name="T13" fmla="*/ 32 h 128"/>
                <a:gd name="T14" fmla="*/ 92 w 128"/>
                <a:gd name="T15" fmla="*/ 60 h 128"/>
                <a:gd name="T16" fmla="*/ 68 w 128"/>
                <a:gd name="T17" fmla="*/ 40 h 128"/>
                <a:gd name="T18" fmla="*/ 60 w 128"/>
                <a:gd name="T19" fmla="*/ 9 h 128"/>
                <a:gd name="T20" fmla="*/ 41 w 128"/>
                <a:gd name="T21" fmla="*/ 32 h 128"/>
                <a:gd name="T22" fmla="*/ 60 w 128"/>
                <a:gd name="T23" fmla="*/ 40 h 128"/>
                <a:gd name="T24" fmla="*/ 36 w 128"/>
                <a:gd name="T25" fmla="*/ 60 h 128"/>
                <a:gd name="T26" fmla="*/ 60 w 128"/>
                <a:gd name="T27" fmla="*/ 40 h 128"/>
                <a:gd name="T28" fmla="*/ 8 w 128"/>
                <a:gd name="T29" fmla="*/ 60 h 128"/>
                <a:gd name="T30" fmla="*/ 31 w 128"/>
                <a:gd name="T31" fmla="*/ 40 h 128"/>
                <a:gd name="T32" fmla="*/ 36 w 128"/>
                <a:gd name="T33" fmla="*/ 68 h 128"/>
                <a:gd name="T34" fmla="*/ 60 w 128"/>
                <a:gd name="T35" fmla="*/ 87 h 128"/>
                <a:gd name="T36" fmla="*/ 36 w 128"/>
                <a:gd name="T37" fmla="*/ 68 h 128"/>
                <a:gd name="T38" fmla="*/ 60 w 128"/>
                <a:gd name="T39" fmla="*/ 119 h 128"/>
                <a:gd name="T40" fmla="*/ 60 w 128"/>
                <a:gd name="T41" fmla="*/ 95 h 128"/>
                <a:gd name="T42" fmla="*/ 68 w 128"/>
                <a:gd name="T43" fmla="*/ 95 h 128"/>
                <a:gd name="T44" fmla="*/ 68 w 128"/>
                <a:gd name="T45" fmla="*/ 119 h 128"/>
                <a:gd name="T46" fmla="*/ 68 w 128"/>
                <a:gd name="T47" fmla="*/ 68 h 128"/>
                <a:gd name="T48" fmla="*/ 89 w 128"/>
                <a:gd name="T49" fmla="*/ 87 h 128"/>
                <a:gd name="T50" fmla="*/ 99 w 128"/>
                <a:gd name="T51" fmla="*/ 68 h 128"/>
                <a:gd name="T52" fmla="*/ 115 w 128"/>
                <a:gd name="T53" fmla="*/ 87 h 128"/>
                <a:gd name="T54" fmla="*/ 99 w 128"/>
                <a:gd name="T55" fmla="*/ 68 h 128"/>
                <a:gd name="T56" fmla="*/ 97 w 128"/>
                <a:gd name="T57" fmla="*/ 40 h 128"/>
                <a:gd name="T58" fmla="*/ 120 w 128"/>
                <a:gd name="T59" fmla="*/ 60 h 128"/>
                <a:gd name="T60" fmla="*/ 110 w 128"/>
                <a:gd name="T61" fmla="*/ 32 h 128"/>
                <a:gd name="T62" fmla="*/ 85 w 128"/>
                <a:gd name="T63" fmla="*/ 12 h 128"/>
                <a:gd name="T64" fmla="*/ 43 w 128"/>
                <a:gd name="T65" fmla="*/ 12 h 128"/>
                <a:gd name="T66" fmla="*/ 18 w 128"/>
                <a:gd name="T67" fmla="*/ 32 h 128"/>
                <a:gd name="T68" fmla="*/ 17 w 128"/>
                <a:gd name="T69" fmla="*/ 95 h 128"/>
                <a:gd name="T70" fmla="*/ 43 w 128"/>
                <a:gd name="T71" fmla="*/ 116 h 128"/>
                <a:gd name="T72" fmla="*/ 85 w 128"/>
                <a:gd name="T73" fmla="*/ 116 h 128"/>
                <a:gd name="T74" fmla="*/ 110 w 128"/>
                <a:gd name="T75" fmla="*/ 9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8" y="68"/>
                  </a:moveTo>
                  <a:cubicBezTo>
                    <a:pt x="28" y="68"/>
                    <a:pt x="28" y="68"/>
                    <a:pt x="28" y="68"/>
                  </a:cubicBezTo>
                  <a:cubicBezTo>
                    <a:pt x="28" y="75"/>
                    <a:pt x="29" y="81"/>
                    <a:pt x="30" y="87"/>
                  </a:cubicBezTo>
                  <a:cubicBezTo>
                    <a:pt x="13" y="87"/>
                    <a:pt x="13" y="87"/>
                    <a:pt x="13" y="87"/>
                  </a:cubicBezTo>
                  <a:cubicBezTo>
                    <a:pt x="10" y="81"/>
                    <a:pt x="9" y="75"/>
                    <a:pt x="8" y="68"/>
                  </a:cubicBezTo>
                  <a:close/>
                  <a:moveTo>
                    <a:pt x="68" y="32"/>
                  </a:moveTo>
                  <a:cubicBezTo>
                    <a:pt x="68" y="9"/>
                    <a:pt x="68" y="9"/>
                    <a:pt x="68" y="9"/>
                  </a:cubicBezTo>
                  <a:cubicBezTo>
                    <a:pt x="75" y="11"/>
                    <a:pt x="82" y="20"/>
                    <a:pt x="86" y="32"/>
                  </a:cubicBezTo>
                  <a:lnTo>
                    <a:pt x="68" y="32"/>
                  </a:lnTo>
                  <a:close/>
                  <a:moveTo>
                    <a:pt x="89" y="40"/>
                  </a:moveTo>
                  <a:cubicBezTo>
                    <a:pt x="90" y="46"/>
                    <a:pt x="91" y="53"/>
                    <a:pt x="92" y="60"/>
                  </a:cubicBezTo>
                  <a:cubicBezTo>
                    <a:pt x="68" y="60"/>
                    <a:pt x="68" y="60"/>
                    <a:pt x="68" y="60"/>
                  </a:cubicBezTo>
                  <a:cubicBezTo>
                    <a:pt x="68" y="40"/>
                    <a:pt x="68" y="40"/>
                    <a:pt x="68" y="40"/>
                  </a:cubicBezTo>
                  <a:lnTo>
                    <a:pt x="89" y="40"/>
                  </a:lnTo>
                  <a:close/>
                  <a:moveTo>
                    <a:pt x="60" y="9"/>
                  </a:moveTo>
                  <a:cubicBezTo>
                    <a:pt x="60" y="32"/>
                    <a:pt x="60" y="32"/>
                    <a:pt x="60" y="32"/>
                  </a:cubicBezTo>
                  <a:cubicBezTo>
                    <a:pt x="41" y="32"/>
                    <a:pt x="41" y="32"/>
                    <a:pt x="41" y="32"/>
                  </a:cubicBezTo>
                  <a:cubicBezTo>
                    <a:pt x="46" y="20"/>
                    <a:pt x="52" y="11"/>
                    <a:pt x="60" y="9"/>
                  </a:cubicBezTo>
                  <a:close/>
                  <a:moveTo>
                    <a:pt x="60" y="40"/>
                  </a:moveTo>
                  <a:cubicBezTo>
                    <a:pt x="60" y="60"/>
                    <a:pt x="60" y="60"/>
                    <a:pt x="60" y="60"/>
                  </a:cubicBezTo>
                  <a:cubicBezTo>
                    <a:pt x="36" y="60"/>
                    <a:pt x="36" y="60"/>
                    <a:pt x="36" y="60"/>
                  </a:cubicBezTo>
                  <a:cubicBezTo>
                    <a:pt x="36" y="53"/>
                    <a:pt x="37" y="46"/>
                    <a:pt x="39" y="40"/>
                  </a:cubicBezTo>
                  <a:lnTo>
                    <a:pt x="60" y="40"/>
                  </a:lnTo>
                  <a:close/>
                  <a:moveTo>
                    <a:pt x="28" y="60"/>
                  </a:moveTo>
                  <a:cubicBezTo>
                    <a:pt x="8" y="60"/>
                    <a:pt x="8" y="60"/>
                    <a:pt x="8" y="60"/>
                  </a:cubicBezTo>
                  <a:cubicBezTo>
                    <a:pt x="9" y="53"/>
                    <a:pt x="10" y="46"/>
                    <a:pt x="13" y="40"/>
                  </a:cubicBezTo>
                  <a:cubicBezTo>
                    <a:pt x="31" y="40"/>
                    <a:pt x="31" y="40"/>
                    <a:pt x="31" y="40"/>
                  </a:cubicBezTo>
                  <a:cubicBezTo>
                    <a:pt x="29" y="46"/>
                    <a:pt x="28" y="53"/>
                    <a:pt x="28" y="60"/>
                  </a:cubicBezTo>
                  <a:close/>
                  <a:moveTo>
                    <a:pt x="36" y="68"/>
                  </a:moveTo>
                  <a:cubicBezTo>
                    <a:pt x="60" y="68"/>
                    <a:pt x="60" y="68"/>
                    <a:pt x="60" y="68"/>
                  </a:cubicBezTo>
                  <a:cubicBezTo>
                    <a:pt x="60" y="87"/>
                    <a:pt x="60" y="87"/>
                    <a:pt x="60" y="87"/>
                  </a:cubicBezTo>
                  <a:cubicBezTo>
                    <a:pt x="39" y="87"/>
                    <a:pt x="39" y="87"/>
                    <a:pt x="39" y="87"/>
                  </a:cubicBezTo>
                  <a:cubicBezTo>
                    <a:pt x="37" y="81"/>
                    <a:pt x="36" y="75"/>
                    <a:pt x="36" y="68"/>
                  </a:cubicBezTo>
                  <a:close/>
                  <a:moveTo>
                    <a:pt x="60" y="95"/>
                  </a:moveTo>
                  <a:cubicBezTo>
                    <a:pt x="60" y="119"/>
                    <a:pt x="60" y="119"/>
                    <a:pt x="60" y="119"/>
                  </a:cubicBezTo>
                  <a:cubicBezTo>
                    <a:pt x="52" y="117"/>
                    <a:pt x="45" y="108"/>
                    <a:pt x="41" y="95"/>
                  </a:cubicBezTo>
                  <a:lnTo>
                    <a:pt x="60" y="95"/>
                  </a:lnTo>
                  <a:close/>
                  <a:moveTo>
                    <a:pt x="68" y="119"/>
                  </a:moveTo>
                  <a:cubicBezTo>
                    <a:pt x="68" y="95"/>
                    <a:pt x="68" y="95"/>
                    <a:pt x="68" y="95"/>
                  </a:cubicBezTo>
                  <a:cubicBezTo>
                    <a:pt x="87" y="95"/>
                    <a:pt x="87" y="95"/>
                    <a:pt x="87" y="95"/>
                  </a:cubicBezTo>
                  <a:cubicBezTo>
                    <a:pt x="82" y="108"/>
                    <a:pt x="76" y="117"/>
                    <a:pt x="68" y="119"/>
                  </a:cubicBezTo>
                  <a:close/>
                  <a:moveTo>
                    <a:pt x="68" y="87"/>
                  </a:moveTo>
                  <a:cubicBezTo>
                    <a:pt x="68" y="68"/>
                    <a:pt x="68" y="68"/>
                    <a:pt x="68" y="68"/>
                  </a:cubicBezTo>
                  <a:cubicBezTo>
                    <a:pt x="92" y="68"/>
                    <a:pt x="92" y="68"/>
                    <a:pt x="92" y="68"/>
                  </a:cubicBezTo>
                  <a:cubicBezTo>
                    <a:pt x="91" y="75"/>
                    <a:pt x="90" y="81"/>
                    <a:pt x="89" y="87"/>
                  </a:cubicBezTo>
                  <a:lnTo>
                    <a:pt x="68" y="87"/>
                  </a:lnTo>
                  <a:close/>
                  <a:moveTo>
                    <a:pt x="99" y="68"/>
                  </a:moveTo>
                  <a:cubicBezTo>
                    <a:pt x="120" y="68"/>
                    <a:pt x="120" y="68"/>
                    <a:pt x="120" y="68"/>
                  </a:cubicBezTo>
                  <a:cubicBezTo>
                    <a:pt x="119" y="75"/>
                    <a:pt x="117" y="81"/>
                    <a:pt x="115" y="87"/>
                  </a:cubicBezTo>
                  <a:cubicBezTo>
                    <a:pt x="97" y="87"/>
                    <a:pt x="97" y="87"/>
                    <a:pt x="97" y="87"/>
                  </a:cubicBezTo>
                  <a:cubicBezTo>
                    <a:pt x="98" y="81"/>
                    <a:pt x="99" y="75"/>
                    <a:pt x="99" y="68"/>
                  </a:cubicBezTo>
                  <a:close/>
                  <a:moveTo>
                    <a:pt x="99" y="60"/>
                  </a:moveTo>
                  <a:cubicBezTo>
                    <a:pt x="99" y="53"/>
                    <a:pt x="98" y="46"/>
                    <a:pt x="97" y="40"/>
                  </a:cubicBezTo>
                  <a:cubicBezTo>
                    <a:pt x="114" y="40"/>
                    <a:pt x="114" y="40"/>
                    <a:pt x="114" y="40"/>
                  </a:cubicBezTo>
                  <a:cubicBezTo>
                    <a:pt x="117" y="46"/>
                    <a:pt x="119" y="53"/>
                    <a:pt x="120" y="60"/>
                  </a:cubicBezTo>
                  <a:lnTo>
                    <a:pt x="99" y="60"/>
                  </a:lnTo>
                  <a:close/>
                  <a:moveTo>
                    <a:pt x="110" y="32"/>
                  </a:moveTo>
                  <a:cubicBezTo>
                    <a:pt x="95" y="32"/>
                    <a:pt x="95" y="32"/>
                    <a:pt x="95" y="32"/>
                  </a:cubicBezTo>
                  <a:cubicBezTo>
                    <a:pt x="92" y="24"/>
                    <a:pt x="89" y="17"/>
                    <a:pt x="85" y="12"/>
                  </a:cubicBezTo>
                  <a:cubicBezTo>
                    <a:pt x="95" y="16"/>
                    <a:pt x="103" y="23"/>
                    <a:pt x="110" y="32"/>
                  </a:cubicBezTo>
                  <a:close/>
                  <a:moveTo>
                    <a:pt x="43" y="12"/>
                  </a:moveTo>
                  <a:cubicBezTo>
                    <a:pt x="39" y="17"/>
                    <a:pt x="35" y="24"/>
                    <a:pt x="33" y="32"/>
                  </a:cubicBezTo>
                  <a:cubicBezTo>
                    <a:pt x="18" y="32"/>
                    <a:pt x="18" y="32"/>
                    <a:pt x="18" y="32"/>
                  </a:cubicBezTo>
                  <a:cubicBezTo>
                    <a:pt x="24" y="23"/>
                    <a:pt x="33" y="16"/>
                    <a:pt x="43" y="12"/>
                  </a:cubicBezTo>
                  <a:close/>
                  <a:moveTo>
                    <a:pt x="17" y="95"/>
                  </a:moveTo>
                  <a:cubicBezTo>
                    <a:pt x="32" y="95"/>
                    <a:pt x="32" y="95"/>
                    <a:pt x="32" y="95"/>
                  </a:cubicBezTo>
                  <a:cubicBezTo>
                    <a:pt x="35" y="103"/>
                    <a:pt x="39" y="110"/>
                    <a:pt x="43" y="116"/>
                  </a:cubicBezTo>
                  <a:cubicBezTo>
                    <a:pt x="32" y="112"/>
                    <a:pt x="23" y="104"/>
                    <a:pt x="17" y="95"/>
                  </a:cubicBezTo>
                  <a:close/>
                  <a:moveTo>
                    <a:pt x="85" y="116"/>
                  </a:moveTo>
                  <a:cubicBezTo>
                    <a:pt x="89" y="110"/>
                    <a:pt x="93" y="103"/>
                    <a:pt x="95" y="95"/>
                  </a:cubicBezTo>
                  <a:cubicBezTo>
                    <a:pt x="110" y="95"/>
                    <a:pt x="110" y="95"/>
                    <a:pt x="110" y="95"/>
                  </a:cubicBezTo>
                  <a:cubicBezTo>
                    <a:pt x="104" y="104"/>
                    <a:pt x="95" y="112"/>
                    <a:pt x="85" y="116"/>
                  </a:cubicBezTo>
                  <a:close/>
                </a:path>
              </a:pathLst>
            </a:custGeom>
            <a:solidFill>
              <a:schemeClr val="bg2"/>
            </a:solidFill>
            <a:ln>
              <a:noFill/>
            </a:ln>
            <a:effectLs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noEditPoints="1"/>
            </p:cNvSpPr>
            <p:nvPr userDrawn="1"/>
          </p:nvSpPr>
          <p:spPr bwMode="auto">
            <a:xfrm>
              <a:off x="469994" y="3837588"/>
              <a:ext cx="1006832" cy="871150"/>
            </a:xfrm>
            <a:custGeom>
              <a:avLst/>
              <a:gdLst>
                <a:gd name="T0" fmla="*/ 777751 w 1039126"/>
                <a:gd name="T1" fmla="*/ 0 h 898876"/>
                <a:gd name="T2" fmla="*/ 261375 w 1039126"/>
                <a:gd name="T3" fmla="*/ 0 h 898876"/>
                <a:gd name="T4" fmla="*/ 0 w 1039126"/>
                <a:gd name="T5" fmla="*/ 449438 h 898876"/>
                <a:gd name="T6" fmla="*/ 261375 w 1039126"/>
                <a:gd name="T7" fmla="*/ 898876 h 898876"/>
                <a:gd name="T8" fmla="*/ 777751 w 1039126"/>
                <a:gd name="T9" fmla="*/ 898876 h 898876"/>
                <a:gd name="T10" fmla="*/ 1039126 w 1039126"/>
                <a:gd name="T11" fmla="*/ 449438 h 898876"/>
                <a:gd name="T12" fmla="*/ 777751 w 1039126"/>
                <a:gd name="T13" fmla="*/ 0 h 898876"/>
                <a:gd name="T14" fmla="*/ 688501 w 1039126"/>
                <a:gd name="T15" fmla="*/ 742688 h 898876"/>
                <a:gd name="T16" fmla="*/ 350625 w 1039126"/>
                <a:gd name="T17" fmla="*/ 742688 h 898876"/>
                <a:gd name="T18" fmla="*/ 181687 w 1039126"/>
                <a:gd name="T19" fmla="*/ 449438 h 898876"/>
                <a:gd name="T20" fmla="*/ 350625 w 1039126"/>
                <a:gd name="T21" fmla="*/ 156188 h 898876"/>
                <a:gd name="T22" fmla="*/ 688501 w 1039126"/>
                <a:gd name="T23" fmla="*/ 156188 h 898876"/>
                <a:gd name="T24" fmla="*/ 857439 w 1039126"/>
                <a:gd name="T25" fmla="*/ 449438 h 898876"/>
                <a:gd name="T26" fmla="*/ 688501 w 1039126"/>
                <a:gd name="T27" fmla="*/ 742688 h 898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9126" h="898876">
                  <a:moveTo>
                    <a:pt x="777751" y="0"/>
                  </a:moveTo>
                  <a:lnTo>
                    <a:pt x="261375" y="0"/>
                  </a:lnTo>
                  <a:lnTo>
                    <a:pt x="0" y="449438"/>
                  </a:lnTo>
                  <a:lnTo>
                    <a:pt x="261375" y="898876"/>
                  </a:lnTo>
                  <a:lnTo>
                    <a:pt x="777751" y="898876"/>
                  </a:lnTo>
                  <a:lnTo>
                    <a:pt x="1039126" y="449438"/>
                  </a:lnTo>
                  <a:lnTo>
                    <a:pt x="777751" y="0"/>
                  </a:lnTo>
                  <a:close/>
                  <a:moveTo>
                    <a:pt x="688501" y="742688"/>
                  </a:moveTo>
                  <a:lnTo>
                    <a:pt x="350625" y="742688"/>
                  </a:lnTo>
                  <a:lnTo>
                    <a:pt x="181687" y="449438"/>
                  </a:lnTo>
                  <a:lnTo>
                    <a:pt x="350625" y="156188"/>
                  </a:lnTo>
                  <a:lnTo>
                    <a:pt x="688501" y="156188"/>
                  </a:lnTo>
                  <a:lnTo>
                    <a:pt x="857439" y="449438"/>
                  </a:lnTo>
                  <a:lnTo>
                    <a:pt x="688501" y="742688"/>
                  </a:lnTo>
                  <a:close/>
                </a:path>
              </a:pathLst>
            </a:custGeom>
            <a:gradFill rotWithShape="1">
              <a:gsLst>
                <a:gs pos="0">
                  <a:schemeClr val="accent1"/>
                </a:gs>
                <a:gs pos="100000">
                  <a:schemeClr val="accent2"/>
                </a:gs>
              </a:gsLst>
              <a:lin ang="0" scaled="1"/>
            </a:gradFill>
            <a:ln>
              <a:noFill/>
            </a:ln>
            <a:effectLs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1" y="2209800"/>
            <a:ext cx="7689583" cy="3505200"/>
          </a:xfrm>
        </p:spPr>
        <p:txBody>
          <a:bodyPr>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hasCustomPrompt="1"/>
          </p:nvPr>
        </p:nvSpPr>
        <p:spPr>
          <a:xfrm>
            <a:off x="457200" y="457200"/>
            <a:ext cx="5257800" cy="1051560"/>
          </a:xfrm>
        </p:spPr>
        <p:txBody>
          <a:bodyPr>
            <a:normAutofit/>
          </a:bodyPr>
          <a:lstStyle>
            <a:lvl1pPr>
              <a:lnSpc>
                <a:spcPct val="90000"/>
              </a:lnSpc>
              <a:defRPr sz="3600">
                <a:solidFill>
                  <a:srgbClr val="51BFE1"/>
                </a:solidFill>
              </a:defRPr>
            </a:lvl1pPr>
          </a:lstStyle>
          <a:p>
            <a:r>
              <a:rPr lang="en-US" dirty="0"/>
              <a:t>Content Page </a:t>
            </a:r>
            <a:br>
              <a:rPr lang="en-US" dirty="0"/>
            </a:br>
            <a:r>
              <a:rPr lang="en-US" dirty="0"/>
              <a:t>with Text</a:t>
            </a:r>
          </a:p>
        </p:txBody>
      </p:sp>
      <p:sp>
        <p:nvSpPr>
          <p:cNvPr id="9" name="Subtitle 2"/>
          <p:cNvSpPr>
            <a:spLocks noGrp="1"/>
          </p:cNvSpPr>
          <p:nvPr>
            <p:ph type="subTitle" idx="11" hasCustomPrompt="1"/>
          </p:nvPr>
        </p:nvSpPr>
        <p:spPr>
          <a:xfrm>
            <a:off x="457200" y="1510553"/>
            <a:ext cx="5257800" cy="475488"/>
          </a:xfrm>
        </p:spPr>
        <p:txBody>
          <a:bodyPr>
            <a:normAutofit/>
          </a:bodyPr>
          <a:lstStyle>
            <a:lvl1pPr marL="0" indent="0" algn="l">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content page with text</a:t>
            </a:r>
          </a:p>
        </p:txBody>
      </p:sp>
      <p:cxnSp>
        <p:nvCxnSpPr>
          <p:cNvPr id="25" name="Straight Connector 24"/>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3945" y="6041255"/>
            <a:ext cx="1752600" cy="49697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57200"/>
            <a:ext cx="5257800" cy="1047926"/>
          </a:xfrm>
        </p:spPr>
        <p:txBody>
          <a:bodyPr>
            <a:normAutofit/>
          </a:bodyPr>
          <a:lstStyle>
            <a:lvl1pPr>
              <a:lnSpc>
                <a:spcPct val="90000"/>
              </a:lnSpc>
              <a:defRPr sz="3600">
                <a:solidFill>
                  <a:srgbClr val="51BFE1"/>
                </a:solidFill>
              </a:defRPr>
            </a:lvl1pPr>
          </a:lstStyle>
          <a:p>
            <a:r>
              <a:rPr lang="en-US" dirty="0"/>
              <a:t>Content Page </a:t>
            </a:r>
            <a:br>
              <a:rPr lang="en-US" dirty="0"/>
            </a:br>
            <a:r>
              <a:rPr lang="en-US" dirty="0"/>
              <a:t>with Text and Photo</a:t>
            </a:r>
          </a:p>
        </p:txBody>
      </p:sp>
      <p:sp>
        <p:nvSpPr>
          <p:cNvPr id="3" name="Content Placeholder 2"/>
          <p:cNvSpPr>
            <a:spLocks noGrp="1"/>
          </p:cNvSpPr>
          <p:nvPr>
            <p:ph sz="half" idx="1"/>
          </p:nvPr>
        </p:nvSpPr>
        <p:spPr>
          <a:xfrm>
            <a:off x="762000" y="2209800"/>
            <a:ext cx="4267200" cy="3505200"/>
          </a:xfrm>
        </p:spPr>
        <p:txBody>
          <a:bodyPr>
            <a:normAutofit/>
          </a:bodyPr>
          <a:lstStyle>
            <a:lvl1pPr marL="0" indent="0">
              <a:lnSpc>
                <a:spcPct val="120000"/>
              </a:lnSpc>
              <a:spcBef>
                <a:spcPts val="0"/>
              </a:spcBef>
              <a:buFontTx/>
              <a:buNone/>
              <a:defRPr sz="1600">
                <a:solidFill>
                  <a:schemeClr val="tx2"/>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8" name="Picture Placeholder 2"/>
          <p:cNvSpPr>
            <a:spLocks noGrp="1"/>
          </p:cNvSpPr>
          <p:nvPr>
            <p:ph type="pic" idx="10"/>
          </p:nvPr>
        </p:nvSpPr>
        <p:spPr>
          <a:xfrm>
            <a:off x="5334000" y="2209800"/>
            <a:ext cx="3176478" cy="3505200"/>
          </a:xfrm>
        </p:spPr>
        <p:txBody>
          <a:bodyPr>
            <a:normAutofit/>
          </a:bodyPr>
          <a:lstStyle>
            <a:lvl1pPr marL="0" indent="0">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Subtitle 2"/>
          <p:cNvSpPr>
            <a:spLocks noGrp="1"/>
          </p:cNvSpPr>
          <p:nvPr>
            <p:ph type="subTitle" idx="11" hasCustomPrompt="1"/>
          </p:nvPr>
        </p:nvSpPr>
        <p:spPr>
          <a:xfrm>
            <a:off x="457200" y="1505126"/>
            <a:ext cx="5259765" cy="476074"/>
          </a:xfrm>
        </p:spPr>
        <p:txBody>
          <a:bodyPr>
            <a:normAutofit/>
          </a:bodyPr>
          <a:lstStyle>
            <a:lvl1pPr marL="0" indent="0" algn="l">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content page with text and photo</a:t>
            </a:r>
          </a:p>
        </p:txBody>
      </p:sp>
      <p:cxnSp>
        <p:nvCxnSpPr>
          <p:cNvPr id="5" name="Straight Connector 4"/>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3945" y="6041255"/>
            <a:ext cx="1752600" cy="49697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Straight Connector 3"/>
          <p:cNvCxnSpPr/>
          <p:nvPr userDrawn="1"/>
        </p:nvCxnSpPr>
        <p:spPr>
          <a:xfrm>
            <a:off x="533400" y="5930573"/>
            <a:ext cx="81534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flipV="1">
            <a:off x="6380156" y="5930573"/>
            <a:ext cx="304800" cy="55539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762000" y="1828800"/>
            <a:ext cx="7696200" cy="3886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457200"/>
            <a:ext cx="5257800" cy="1060304"/>
          </a:xfrm>
          <a:prstGeom prst="rect">
            <a:avLst/>
          </a:prstGeom>
        </p:spPr>
        <p:txBody>
          <a:bodyPr vert="horz" lIns="91440" tIns="45720" rIns="91440" bIns="45720" rtlCol="0" anchor="t">
            <a:normAutofit/>
          </a:bodyPr>
          <a:lstStyle/>
          <a:p>
            <a:r>
              <a:rPr lang="en-US" dirty="0"/>
              <a:t>Content Page </a:t>
            </a:r>
            <a:br>
              <a:rPr lang="en-US" dirty="0"/>
            </a:br>
            <a:r>
              <a:rPr lang="en-US" dirty="0"/>
              <a:t>with Text</a:t>
            </a:r>
          </a:p>
        </p:txBody>
      </p:sp>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43945" y="6041255"/>
            <a:ext cx="1752600" cy="496976"/>
          </a:xfrm>
          <a:prstGeom prst="rect">
            <a:avLst/>
          </a:prstGeom>
        </p:spPr>
      </p:pic>
    </p:spTree>
  </p:cSld>
  <p:clrMap bg1="lt1" tx1="dk1" bg2="lt2" tx2="dk2" accent1="accent1" accent2="accent2" accent3="accent3" accent4="accent4" accent5="accent5" accent6="accent6" hlink="hlink" folHlink="folHlink"/>
  <p:sldLayoutIdLst>
    <p:sldLayoutId id="2147483716" r:id="rId1"/>
    <p:sldLayoutId id="2147483717" r:id="rId2"/>
    <p:sldLayoutId id="2147483719" r:id="rId3"/>
  </p:sldLayoutIdLst>
  <p:txStyles>
    <p:titleStyle>
      <a:lvl1pPr algn="l" defTabSz="914400" rtl="0" eaLnBrk="1" latinLnBrk="0" hangingPunct="1">
        <a:lnSpc>
          <a:spcPct val="90000"/>
        </a:lnSpc>
        <a:spcBef>
          <a:spcPct val="0"/>
        </a:spcBef>
        <a:buNone/>
        <a:defRPr sz="3600" kern="1200" baseline="0">
          <a:solidFill>
            <a:srgbClr val="51BFE1"/>
          </a:solidFill>
          <a:latin typeface="+mj-lt"/>
          <a:ea typeface="+mj-ea"/>
          <a:cs typeface="+mj-cs"/>
        </a:defRPr>
      </a:lvl1pPr>
    </p:titleStyle>
    <p:bodyStyle>
      <a:lvl1pPr marL="342900" indent="-342900" algn="l" defTabSz="914400" rtl="0" eaLnBrk="1" latinLnBrk="0" hangingPunct="1">
        <a:spcBef>
          <a:spcPct val="20000"/>
        </a:spcBef>
        <a:buClr>
          <a:srgbClr val="51BFE1"/>
        </a:buClr>
        <a:buFont typeface="Arial" pitchFamily="34" charset="0"/>
        <a:buChar char="•"/>
        <a:defRPr sz="1800" kern="1200">
          <a:solidFill>
            <a:schemeClr val="tx2"/>
          </a:solidFill>
          <a:latin typeface="+mn-lt"/>
          <a:ea typeface="+mn-ea"/>
          <a:cs typeface="+mn-cs"/>
        </a:defRPr>
      </a:lvl1pPr>
      <a:lvl2pPr marL="742950" indent="-285750" algn="l" defTabSz="914400" rtl="0" eaLnBrk="1" latinLnBrk="0" hangingPunct="1">
        <a:spcBef>
          <a:spcPct val="20000"/>
        </a:spcBef>
        <a:buClr>
          <a:srgbClr val="51BFE1"/>
        </a:buClr>
        <a:buFont typeface="Arial" pitchFamily="34" charset="0"/>
        <a:buChar char="–"/>
        <a:defRPr sz="1600" kern="1200">
          <a:solidFill>
            <a:schemeClr val="tx2"/>
          </a:solidFill>
          <a:latin typeface="+mn-lt"/>
          <a:ea typeface="+mn-ea"/>
          <a:cs typeface="+mn-cs"/>
        </a:defRPr>
      </a:lvl2pPr>
      <a:lvl3pPr marL="1143000" indent="-228600" algn="l" defTabSz="914400" rtl="0" eaLnBrk="1" latinLnBrk="0" hangingPunct="1">
        <a:spcBef>
          <a:spcPct val="20000"/>
        </a:spcBef>
        <a:buClr>
          <a:srgbClr val="51BFE1"/>
        </a:buClr>
        <a:buFont typeface="Arial" pitchFamily="34" charset="0"/>
        <a:buChar char="•"/>
        <a:defRPr sz="1400" kern="1200">
          <a:solidFill>
            <a:schemeClr val="tx2"/>
          </a:solidFill>
          <a:latin typeface="+mn-lt"/>
          <a:ea typeface="+mn-ea"/>
          <a:cs typeface="+mn-cs"/>
        </a:defRPr>
      </a:lvl3pPr>
      <a:lvl4pPr marL="1600200" indent="-228600" algn="l" defTabSz="914400" rtl="0" eaLnBrk="1" latinLnBrk="0" hangingPunct="1">
        <a:spcBef>
          <a:spcPct val="20000"/>
        </a:spcBef>
        <a:buClr>
          <a:srgbClr val="51BFE1"/>
        </a:buClr>
        <a:buFont typeface="Arial" pitchFamily="34" charset="0"/>
        <a:buChar char="–"/>
        <a:defRPr sz="1200" kern="1200">
          <a:solidFill>
            <a:schemeClr val="tx2"/>
          </a:solidFill>
          <a:latin typeface="+mn-lt"/>
          <a:ea typeface="+mn-ea"/>
          <a:cs typeface="+mn-cs"/>
        </a:defRPr>
      </a:lvl4pPr>
      <a:lvl5pPr marL="2057400" indent="-228600" algn="l" defTabSz="914400" rtl="0" eaLnBrk="1" latinLnBrk="0" hangingPunct="1">
        <a:spcBef>
          <a:spcPct val="20000"/>
        </a:spcBef>
        <a:buClr>
          <a:srgbClr val="51BFE1"/>
        </a:buClr>
        <a:buFont typeface="Arial" pitchFamily="34" charset="0"/>
        <a:buChar char="»"/>
        <a:defRPr sz="12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4648200" y="1828800"/>
            <a:ext cx="4128962" cy="3449062"/>
          </a:xfrm>
        </p:spPr>
        <p:txBody>
          <a:bodyPr/>
          <a:lstStyle/>
          <a:p>
            <a:pPr algn="ctr"/>
            <a:r>
              <a:rPr lang="en-US" dirty="0">
                <a:solidFill>
                  <a:srgbClr val="239FC7"/>
                </a:solidFill>
              </a:rPr>
              <a:t>Down &amp; Dirty:</a:t>
            </a:r>
            <a:br>
              <a:rPr lang="en-US" dirty="0">
                <a:solidFill>
                  <a:srgbClr val="239FC7"/>
                </a:solidFill>
              </a:rPr>
            </a:br>
            <a:r>
              <a:rPr lang="en-US" dirty="0">
                <a:solidFill>
                  <a:srgbClr val="239FC7"/>
                </a:solidFill>
              </a:rPr>
              <a:t>10 Tips for Managing Your International Business Travelers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3945" y="6041255"/>
            <a:ext cx="1752600" cy="49697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65200" y="457200"/>
            <a:ext cx="6781800" cy="1051560"/>
          </a:xfrm>
        </p:spPr>
        <p:txBody>
          <a:bodyPr>
            <a:normAutofit fontScale="90000"/>
          </a:bodyPr>
          <a:lstStyle/>
          <a:p>
            <a:pPr algn="ctr"/>
            <a:r>
              <a:rPr lang="en-US" dirty="0"/>
              <a:t>#1 – Plan business trip with clear objectives in mind</a:t>
            </a:r>
          </a:p>
        </p:txBody>
      </p:sp>
      <p:pic>
        <p:nvPicPr>
          <p:cNvPr id="5" name="Picture 4"/>
          <p:cNvPicPr>
            <a:picLocks noChangeAspect="1"/>
          </p:cNvPicPr>
          <p:nvPr/>
        </p:nvPicPr>
        <p:blipFill>
          <a:blip r:embed="rId3"/>
          <a:stretch>
            <a:fillRect/>
          </a:stretch>
        </p:blipFill>
        <p:spPr>
          <a:xfrm>
            <a:off x="1397000" y="1734888"/>
            <a:ext cx="6350000" cy="3848100"/>
          </a:xfrm>
          <a:prstGeom prst="rect">
            <a:avLst/>
          </a:prstGeom>
        </p:spPr>
      </p:pic>
    </p:spTree>
    <p:extLst>
      <p:ext uri="{BB962C8B-B14F-4D97-AF65-F5344CB8AC3E}">
        <p14:creationId xmlns:p14="http://schemas.microsoft.com/office/powerpoint/2010/main" val="112936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381000"/>
            <a:ext cx="7239000" cy="1051560"/>
          </a:xfrm>
        </p:spPr>
        <p:txBody>
          <a:bodyPr>
            <a:normAutofit fontScale="90000"/>
          </a:bodyPr>
          <a:lstStyle/>
          <a:p>
            <a:pPr algn="ctr"/>
            <a:r>
              <a:rPr lang="en-US" dirty="0"/>
              <a:t>#2 – Establish a strong Global Mobility presence in your business</a:t>
            </a:r>
          </a:p>
        </p:txBody>
      </p:sp>
      <p:pic>
        <p:nvPicPr>
          <p:cNvPr id="5" name="Picture 4"/>
          <p:cNvPicPr>
            <a:picLocks noChangeAspect="1"/>
          </p:cNvPicPr>
          <p:nvPr/>
        </p:nvPicPr>
        <p:blipFill rotWithShape="1">
          <a:blip r:embed="rId3"/>
          <a:srcRect t="2926" b="3408"/>
          <a:stretch/>
        </p:blipFill>
        <p:spPr>
          <a:xfrm>
            <a:off x="2118510" y="1676400"/>
            <a:ext cx="4830779" cy="3831883"/>
          </a:xfrm>
          <a:prstGeom prst="rect">
            <a:avLst/>
          </a:prstGeom>
        </p:spPr>
      </p:pic>
    </p:spTree>
    <p:extLst>
      <p:ext uri="{BB962C8B-B14F-4D97-AF65-F5344CB8AC3E}">
        <p14:creationId xmlns:p14="http://schemas.microsoft.com/office/powerpoint/2010/main" val="1882010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620191"/>
            <a:ext cx="8229600" cy="1051560"/>
          </a:xfrm>
        </p:spPr>
        <p:txBody>
          <a:bodyPr>
            <a:normAutofit fontScale="90000"/>
          </a:bodyPr>
          <a:lstStyle/>
          <a:p>
            <a:pPr algn="ctr"/>
            <a:r>
              <a:rPr lang="en-US" dirty="0"/>
              <a:t>#3 – Educate and coach business travelers </a:t>
            </a:r>
          </a:p>
        </p:txBody>
      </p:sp>
      <p:pic>
        <p:nvPicPr>
          <p:cNvPr id="5" name="Picture 4"/>
          <p:cNvPicPr>
            <a:picLocks noChangeAspect="1"/>
          </p:cNvPicPr>
          <p:nvPr/>
        </p:nvPicPr>
        <p:blipFill rotWithShape="1">
          <a:blip r:embed="rId3"/>
          <a:srcRect b="2831"/>
          <a:stretch/>
        </p:blipFill>
        <p:spPr>
          <a:xfrm>
            <a:off x="2111637" y="1447800"/>
            <a:ext cx="4920725" cy="3984484"/>
          </a:xfrm>
          <a:prstGeom prst="rect">
            <a:avLst/>
          </a:prstGeom>
        </p:spPr>
      </p:pic>
    </p:spTree>
    <p:extLst>
      <p:ext uri="{BB962C8B-B14F-4D97-AF65-F5344CB8AC3E}">
        <p14:creationId xmlns:p14="http://schemas.microsoft.com/office/powerpoint/2010/main" val="3222585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33400"/>
            <a:ext cx="7010400" cy="1051560"/>
          </a:xfrm>
        </p:spPr>
        <p:txBody>
          <a:bodyPr>
            <a:normAutofit fontScale="90000"/>
          </a:bodyPr>
          <a:lstStyle/>
          <a:p>
            <a:pPr algn="ctr"/>
            <a:r>
              <a:rPr lang="en-US" dirty="0"/>
              <a:t>#4 – Equip employees with the right tools upfront</a:t>
            </a:r>
          </a:p>
        </p:txBody>
      </p:sp>
      <p:pic>
        <p:nvPicPr>
          <p:cNvPr id="5" name="Picture 4"/>
          <p:cNvPicPr>
            <a:picLocks noChangeAspect="1"/>
          </p:cNvPicPr>
          <p:nvPr/>
        </p:nvPicPr>
        <p:blipFill rotWithShape="1">
          <a:blip r:embed="rId3"/>
          <a:srcRect l="2147" b="4722"/>
          <a:stretch/>
        </p:blipFill>
        <p:spPr>
          <a:xfrm>
            <a:off x="2133600" y="1620129"/>
            <a:ext cx="4970894" cy="3630114"/>
          </a:xfrm>
          <a:prstGeom prst="rect">
            <a:avLst/>
          </a:prstGeom>
        </p:spPr>
      </p:pic>
    </p:spTree>
    <p:extLst>
      <p:ext uri="{BB962C8B-B14F-4D97-AF65-F5344CB8AC3E}">
        <p14:creationId xmlns:p14="http://schemas.microsoft.com/office/powerpoint/2010/main" val="1803543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004887" y="1676400"/>
            <a:ext cx="7204075" cy="3752122"/>
          </a:xfrm>
          <a:prstGeom prst="rect">
            <a:avLst/>
          </a:prstGeom>
        </p:spPr>
      </p:pic>
      <p:sp>
        <p:nvSpPr>
          <p:cNvPr id="3" name="Title 2"/>
          <p:cNvSpPr>
            <a:spLocks noGrp="1"/>
          </p:cNvSpPr>
          <p:nvPr>
            <p:ph type="title"/>
          </p:nvPr>
        </p:nvSpPr>
        <p:spPr>
          <a:xfrm>
            <a:off x="1978025" y="457200"/>
            <a:ext cx="5257800" cy="1051560"/>
          </a:xfrm>
        </p:spPr>
        <p:txBody>
          <a:bodyPr>
            <a:normAutofit/>
          </a:bodyPr>
          <a:lstStyle/>
          <a:p>
            <a:pPr algn="ctr"/>
            <a:r>
              <a:rPr lang="en-US" sz="3200" dirty="0"/>
              <a:t>What is a Work Day?</a:t>
            </a:r>
          </a:p>
        </p:txBody>
      </p:sp>
    </p:spTree>
    <p:extLst>
      <p:ext uri="{BB962C8B-B14F-4D97-AF65-F5344CB8AC3E}">
        <p14:creationId xmlns:p14="http://schemas.microsoft.com/office/powerpoint/2010/main" val="2474899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81000"/>
            <a:ext cx="7467600" cy="1051560"/>
          </a:xfrm>
        </p:spPr>
        <p:txBody>
          <a:bodyPr>
            <a:normAutofit fontScale="90000"/>
          </a:bodyPr>
          <a:lstStyle/>
          <a:p>
            <a:pPr algn="ctr"/>
            <a:r>
              <a:rPr lang="en-US" dirty="0"/>
              <a:t>#5 – Familiarize with accelerated/fast track programs in various countries</a:t>
            </a:r>
          </a:p>
        </p:txBody>
      </p:sp>
      <p:pic>
        <p:nvPicPr>
          <p:cNvPr id="5" name="Picture 4"/>
          <p:cNvPicPr>
            <a:picLocks noChangeAspect="1"/>
          </p:cNvPicPr>
          <p:nvPr/>
        </p:nvPicPr>
        <p:blipFill>
          <a:blip r:embed="rId3"/>
          <a:stretch>
            <a:fillRect/>
          </a:stretch>
        </p:blipFill>
        <p:spPr>
          <a:xfrm>
            <a:off x="2890942" y="1432560"/>
            <a:ext cx="3362116" cy="4442796"/>
          </a:xfrm>
          <a:prstGeom prst="rect">
            <a:avLst/>
          </a:prstGeom>
        </p:spPr>
      </p:pic>
    </p:spTree>
    <p:extLst>
      <p:ext uri="{BB962C8B-B14F-4D97-AF65-F5344CB8AC3E}">
        <p14:creationId xmlns:p14="http://schemas.microsoft.com/office/powerpoint/2010/main" val="2356160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533400"/>
            <a:ext cx="7010400" cy="1051560"/>
          </a:xfrm>
        </p:spPr>
        <p:txBody>
          <a:bodyPr>
            <a:normAutofit fontScale="90000"/>
          </a:bodyPr>
          <a:lstStyle/>
          <a:p>
            <a:pPr algn="ctr"/>
            <a:r>
              <a:rPr lang="en-US" dirty="0"/>
              <a:t>#6 – Be sensitive to the comfort level of your employee</a:t>
            </a:r>
          </a:p>
        </p:txBody>
      </p:sp>
      <p:pic>
        <p:nvPicPr>
          <p:cNvPr id="5" name="Picture 4"/>
          <p:cNvPicPr>
            <a:picLocks noChangeAspect="1"/>
          </p:cNvPicPr>
          <p:nvPr/>
        </p:nvPicPr>
        <p:blipFill>
          <a:blip r:embed="rId3"/>
          <a:stretch>
            <a:fillRect/>
          </a:stretch>
        </p:blipFill>
        <p:spPr>
          <a:xfrm>
            <a:off x="2080846" y="1905000"/>
            <a:ext cx="4982308" cy="3736732"/>
          </a:xfrm>
          <a:prstGeom prst="rect">
            <a:avLst/>
          </a:prstGeom>
        </p:spPr>
      </p:pic>
    </p:spTree>
    <p:extLst>
      <p:ext uri="{BB962C8B-B14F-4D97-AF65-F5344CB8AC3E}">
        <p14:creationId xmlns:p14="http://schemas.microsoft.com/office/powerpoint/2010/main" val="873392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90600" y="457200"/>
            <a:ext cx="6781800" cy="1051560"/>
          </a:xfrm>
        </p:spPr>
        <p:txBody>
          <a:bodyPr>
            <a:normAutofit fontScale="90000"/>
          </a:bodyPr>
          <a:lstStyle/>
          <a:p>
            <a:pPr algn="ctr"/>
            <a:r>
              <a:rPr lang="en-US" dirty="0"/>
              <a:t>#7 – Where possible, kick off work permits for optionality</a:t>
            </a:r>
          </a:p>
        </p:txBody>
      </p:sp>
      <p:pic>
        <p:nvPicPr>
          <p:cNvPr id="5" name="Picture 4"/>
          <p:cNvPicPr>
            <a:picLocks noChangeAspect="1"/>
          </p:cNvPicPr>
          <p:nvPr/>
        </p:nvPicPr>
        <p:blipFill rotWithShape="1">
          <a:blip r:embed="rId3"/>
          <a:srcRect b="2450"/>
          <a:stretch/>
        </p:blipFill>
        <p:spPr>
          <a:xfrm>
            <a:off x="2486206" y="1676400"/>
            <a:ext cx="3790587" cy="3715484"/>
          </a:xfrm>
          <a:prstGeom prst="rect">
            <a:avLst/>
          </a:prstGeom>
        </p:spPr>
      </p:pic>
    </p:spTree>
    <p:extLst>
      <p:ext uri="{BB962C8B-B14F-4D97-AF65-F5344CB8AC3E}">
        <p14:creationId xmlns:p14="http://schemas.microsoft.com/office/powerpoint/2010/main" val="3319071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533400"/>
            <a:ext cx="6629400" cy="1051560"/>
          </a:xfrm>
        </p:spPr>
        <p:txBody>
          <a:bodyPr>
            <a:normAutofit fontScale="90000"/>
          </a:bodyPr>
          <a:lstStyle/>
          <a:p>
            <a:pPr algn="ctr"/>
            <a:r>
              <a:rPr lang="en-US" dirty="0"/>
              <a:t>#8 – Keep up with current events</a:t>
            </a:r>
          </a:p>
        </p:txBody>
      </p:sp>
      <p:pic>
        <p:nvPicPr>
          <p:cNvPr id="5" name="Picture 4"/>
          <p:cNvPicPr>
            <a:picLocks noChangeAspect="1"/>
          </p:cNvPicPr>
          <p:nvPr/>
        </p:nvPicPr>
        <p:blipFill>
          <a:blip r:embed="rId3"/>
          <a:stretch>
            <a:fillRect/>
          </a:stretch>
        </p:blipFill>
        <p:spPr>
          <a:xfrm>
            <a:off x="2220280" y="1371600"/>
            <a:ext cx="4322439" cy="4200508"/>
          </a:xfrm>
          <a:prstGeom prst="rect">
            <a:avLst/>
          </a:prstGeom>
        </p:spPr>
      </p:pic>
    </p:spTree>
    <p:extLst>
      <p:ext uri="{BB962C8B-B14F-4D97-AF65-F5344CB8AC3E}">
        <p14:creationId xmlns:p14="http://schemas.microsoft.com/office/powerpoint/2010/main" val="3091118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533400"/>
            <a:ext cx="6781800" cy="1051560"/>
          </a:xfrm>
        </p:spPr>
        <p:txBody>
          <a:bodyPr>
            <a:normAutofit fontScale="90000"/>
          </a:bodyPr>
          <a:lstStyle/>
          <a:p>
            <a:pPr algn="ctr"/>
            <a:r>
              <a:rPr lang="en-US" dirty="0"/>
              <a:t>#9 – Gather context by experiencing for yourself</a:t>
            </a:r>
          </a:p>
        </p:txBody>
      </p:sp>
      <p:pic>
        <p:nvPicPr>
          <p:cNvPr id="5" name="Picture 4"/>
          <p:cNvPicPr>
            <a:picLocks noChangeAspect="1"/>
          </p:cNvPicPr>
          <p:nvPr/>
        </p:nvPicPr>
        <p:blipFill>
          <a:blip r:embed="rId3"/>
          <a:stretch>
            <a:fillRect/>
          </a:stretch>
        </p:blipFill>
        <p:spPr>
          <a:xfrm>
            <a:off x="1828800" y="1584960"/>
            <a:ext cx="5499069" cy="3981033"/>
          </a:xfrm>
          <a:prstGeom prst="rect">
            <a:avLst/>
          </a:prstGeom>
        </p:spPr>
      </p:pic>
    </p:spTree>
    <p:extLst>
      <p:ext uri="{BB962C8B-B14F-4D97-AF65-F5344CB8AC3E}">
        <p14:creationId xmlns:p14="http://schemas.microsoft.com/office/powerpoint/2010/main" val="3469671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990600"/>
            <a:ext cx="7689583" cy="2895600"/>
          </a:xfrm>
        </p:spPr>
        <p:txBody>
          <a:bodyPr/>
          <a:lstStyle/>
          <a:p>
            <a:pPr marL="0" indent="0" algn="ctr">
              <a:buNone/>
            </a:pPr>
            <a:r>
              <a:rPr lang="en-US" sz="2800" dirty="0"/>
              <a:t>In today’s fast-moving, globally diverse, and complex business environment, organizations should seek to regularly update their understanding of the range of potential implications and risks that business travel may bring</a:t>
            </a:r>
            <a:r>
              <a:rPr lang="en-US" dirty="0"/>
              <a:t>.</a:t>
            </a:r>
          </a:p>
        </p:txBody>
      </p:sp>
      <p:pic>
        <p:nvPicPr>
          <p:cNvPr id="3" name="Picture 2"/>
          <p:cNvPicPr>
            <a:picLocks noChangeAspect="1"/>
          </p:cNvPicPr>
          <p:nvPr/>
        </p:nvPicPr>
        <p:blipFill>
          <a:blip r:embed="rId3"/>
          <a:stretch>
            <a:fillRect/>
          </a:stretch>
        </p:blipFill>
        <p:spPr>
          <a:xfrm>
            <a:off x="3124200" y="3886200"/>
            <a:ext cx="3301536" cy="1740526"/>
          </a:xfrm>
          <a:prstGeom prst="rect">
            <a:avLst/>
          </a:prstGeom>
        </p:spPr>
      </p:pic>
    </p:spTree>
    <p:extLst>
      <p:ext uri="{BB962C8B-B14F-4D97-AF65-F5344CB8AC3E}">
        <p14:creationId xmlns:p14="http://schemas.microsoft.com/office/powerpoint/2010/main" val="1885332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95399" y="533400"/>
            <a:ext cx="6553200" cy="1051560"/>
          </a:xfrm>
        </p:spPr>
        <p:txBody>
          <a:bodyPr>
            <a:normAutofit fontScale="90000"/>
          </a:bodyPr>
          <a:lstStyle/>
          <a:p>
            <a:pPr algn="ctr"/>
            <a:r>
              <a:rPr lang="en-US" dirty="0"/>
              <a:t>#10 – Don’t be afraid of change</a:t>
            </a:r>
          </a:p>
        </p:txBody>
      </p:sp>
      <p:pic>
        <p:nvPicPr>
          <p:cNvPr id="5" name="Picture 4"/>
          <p:cNvPicPr>
            <a:picLocks noChangeAspect="1"/>
          </p:cNvPicPr>
          <p:nvPr/>
        </p:nvPicPr>
        <p:blipFill>
          <a:blip r:embed="rId3"/>
          <a:stretch>
            <a:fillRect/>
          </a:stretch>
        </p:blipFill>
        <p:spPr>
          <a:xfrm>
            <a:off x="1517639" y="1472014"/>
            <a:ext cx="6108721" cy="3913971"/>
          </a:xfrm>
          <a:prstGeom prst="rect">
            <a:avLst/>
          </a:prstGeom>
        </p:spPr>
      </p:pic>
    </p:spTree>
    <p:extLst>
      <p:ext uri="{BB962C8B-B14F-4D97-AF65-F5344CB8AC3E}">
        <p14:creationId xmlns:p14="http://schemas.microsoft.com/office/powerpoint/2010/main" val="1265397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34491" y="457200"/>
            <a:ext cx="6324600" cy="1051560"/>
          </a:xfrm>
        </p:spPr>
        <p:txBody>
          <a:bodyPr>
            <a:normAutofit fontScale="90000"/>
          </a:bodyPr>
          <a:lstStyle/>
          <a:p>
            <a:pPr algn="ctr"/>
            <a:r>
              <a:rPr lang="en-US" dirty="0"/>
              <a:t>BONUS – Don’t forget to lean on outside counsel</a:t>
            </a:r>
          </a:p>
        </p:txBody>
      </p:sp>
      <p:pic>
        <p:nvPicPr>
          <p:cNvPr id="5" name="Picture 4"/>
          <p:cNvPicPr>
            <a:picLocks noChangeAspect="1"/>
          </p:cNvPicPr>
          <p:nvPr/>
        </p:nvPicPr>
        <p:blipFill>
          <a:blip r:embed="rId3"/>
          <a:stretch>
            <a:fillRect/>
          </a:stretch>
        </p:blipFill>
        <p:spPr>
          <a:xfrm>
            <a:off x="2031950" y="1860798"/>
            <a:ext cx="5129682" cy="3847262"/>
          </a:xfrm>
          <a:prstGeom prst="rect">
            <a:avLst/>
          </a:prstGeom>
        </p:spPr>
      </p:pic>
    </p:spTree>
    <p:extLst>
      <p:ext uri="{BB962C8B-B14F-4D97-AF65-F5344CB8AC3E}">
        <p14:creationId xmlns:p14="http://schemas.microsoft.com/office/powerpoint/2010/main" val="1708561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0600" y="1480748"/>
            <a:ext cx="4267200" cy="4492345"/>
          </a:xfrm>
        </p:spPr>
        <p:txBody>
          <a:bodyPr>
            <a:normAutofit/>
          </a:bodyPr>
          <a:lstStyle/>
          <a:p>
            <a:r>
              <a:rPr lang="en-US" sz="2000" dirty="0"/>
              <a:t>Leverage technology. Everyone carries a smart phone. </a:t>
            </a:r>
          </a:p>
          <a:p>
            <a:endParaRPr lang="en-US" sz="2000" dirty="0"/>
          </a:p>
          <a:p>
            <a:r>
              <a:rPr lang="en-US" sz="2000" dirty="0"/>
              <a:t>Subscribe as an organization to an Immigration Group or Tax Group who has the ability to deliver Smart Phone GPS tracking of the EE regardless of location as an automatic feature of using the app. </a:t>
            </a:r>
          </a:p>
          <a:p>
            <a:endParaRPr lang="en-US" dirty="0"/>
          </a:p>
        </p:txBody>
      </p:sp>
      <p:sp>
        <p:nvSpPr>
          <p:cNvPr id="3" name="Title 2"/>
          <p:cNvSpPr>
            <a:spLocks noGrp="1"/>
          </p:cNvSpPr>
          <p:nvPr>
            <p:ph type="title"/>
          </p:nvPr>
        </p:nvSpPr>
        <p:spPr>
          <a:xfrm>
            <a:off x="2054091" y="436098"/>
            <a:ext cx="5257800" cy="786557"/>
          </a:xfrm>
        </p:spPr>
        <p:txBody>
          <a:bodyPr>
            <a:normAutofit/>
          </a:bodyPr>
          <a:lstStyle/>
          <a:p>
            <a:pPr algn="ctr"/>
            <a:r>
              <a:rPr lang="en-US" sz="3200" dirty="0"/>
              <a:t>So what is the solution? </a:t>
            </a:r>
          </a:p>
        </p:txBody>
      </p:sp>
      <p:pic>
        <p:nvPicPr>
          <p:cNvPr id="7" name="Picture 6"/>
          <p:cNvPicPr>
            <a:picLocks noChangeAspect="1"/>
          </p:cNvPicPr>
          <p:nvPr/>
        </p:nvPicPr>
        <p:blipFill>
          <a:blip r:embed="rId3"/>
          <a:stretch>
            <a:fillRect/>
          </a:stretch>
        </p:blipFill>
        <p:spPr>
          <a:xfrm>
            <a:off x="59223" y="1480748"/>
            <a:ext cx="4588978" cy="3896503"/>
          </a:xfrm>
          <a:prstGeom prst="rect">
            <a:avLst/>
          </a:prstGeom>
        </p:spPr>
      </p:pic>
    </p:spTree>
    <p:extLst>
      <p:ext uri="{BB962C8B-B14F-4D97-AF65-F5344CB8AC3E}">
        <p14:creationId xmlns:p14="http://schemas.microsoft.com/office/powerpoint/2010/main" val="3082217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1112" t="25555" r="23333" b="31111"/>
          <a:stretch/>
        </p:blipFill>
        <p:spPr>
          <a:xfrm>
            <a:off x="2514600" y="685800"/>
            <a:ext cx="3902528" cy="3043972"/>
          </a:xfrm>
          <a:prstGeom prst="rect">
            <a:avLst/>
          </a:prstGeom>
        </p:spPr>
      </p:pic>
      <p:sp>
        <p:nvSpPr>
          <p:cNvPr id="6" name="Title 5"/>
          <p:cNvSpPr>
            <a:spLocks noGrp="1"/>
          </p:cNvSpPr>
          <p:nvPr>
            <p:ph type="title"/>
          </p:nvPr>
        </p:nvSpPr>
        <p:spPr>
          <a:xfrm>
            <a:off x="1836964" y="4114800"/>
            <a:ext cx="5257800" cy="1051560"/>
          </a:xfrm>
        </p:spPr>
        <p:txBody>
          <a:bodyPr>
            <a:normAutofit fontScale="90000"/>
          </a:bodyPr>
          <a:lstStyle/>
          <a:p>
            <a:pPr algn="ctr"/>
            <a:r>
              <a:rPr lang="en-US" b="1" dirty="0"/>
              <a:t>Questions and Answers.</a:t>
            </a:r>
            <a:br>
              <a:rPr lang="en-US" b="1" dirty="0"/>
            </a:br>
            <a:r>
              <a:rPr lang="en-US" b="1" dirty="0"/>
              <a:t>Open Discussion</a:t>
            </a:r>
            <a:r>
              <a:rPr lang="en-US" dirty="0"/>
              <a:t>.</a:t>
            </a:r>
          </a:p>
        </p:txBody>
      </p:sp>
    </p:spTree>
    <p:extLst>
      <p:ext uri="{BB962C8B-B14F-4D97-AF65-F5344CB8AC3E}">
        <p14:creationId xmlns:p14="http://schemas.microsoft.com/office/powerpoint/2010/main" val="3556111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91000" y="1828800"/>
            <a:ext cx="4953000" cy="4191000"/>
          </a:xfrm>
        </p:spPr>
        <p:txBody>
          <a:bodyPr>
            <a:normAutofit/>
          </a:bodyPr>
          <a:lstStyle/>
          <a:p>
            <a:pPr marL="0" indent="0">
              <a:buNone/>
            </a:pPr>
            <a:r>
              <a:rPr lang="en-US" sz="2800" dirty="0"/>
              <a:t>As a result of the steady advance of cross-border business activities, many multinational organizations have come to rely upon internationally mobile employees, typically known as extended business travelers. </a:t>
            </a:r>
          </a:p>
        </p:txBody>
      </p:sp>
      <p:sp>
        <p:nvSpPr>
          <p:cNvPr id="3" name="Title 2"/>
          <p:cNvSpPr>
            <a:spLocks noGrp="1"/>
          </p:cNvSpPr>
          <p:nvPr>
            <p:ph type="title"/>
          </p:nvPr>
        </p:nvSpPr>
        <p:spPr>
          <a:xfrm>
            <a:off x="1634992" y="609600"/>
            <a:ext cx="5943600" cy="1447800"/>
          </a:xfrm>
        </p:spPr>
        <p:txBody>
          <a:bodyPr>
            <a:normAutofit fontScale="90000"/>
          </a:bodyPr>
          <a:lstStyle/>
          <a:p>
            <a:pPr algn="ctr"/>
            <a:r>
              <a:rPr lang="en-US" dirty="0"/>
              <a:t>The Challenges with Global Business Traveler Compliance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590800"/>
            <a:ext cx="2946400" cy="2209800"/>
          </a:xfrm>
          <a:prstGeom prst="rect">
            <a:avLst/>
          </a:prstGeom>
        </p:spPr>
      </p:pic>
    </p:spTree>
    <p:extLst>
      <p:ext uri="{BB962C8B-B14F-4D97-AF65-F5344CB8AC3E}">
        <p14:creationId xmlns:p14="http://schemas.microsoft.com/office/powerpoint/2010/main" val="2316398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0336" y="1905000"/>
            <a:ext cx="8080510" cy="3505200"/>
          </a:xfrm>
        </p:spPr>
        <p:txBody>
          <a:bodyPr>
            <a:normAutofit/>
          </a:bodyPr>
          <a:lstStyle/>
          <a:p>
            <a:r>
              <a:rPr lang="en-US" sz="2400" dirty="0"/>
              <a:t>Extended Business Travelers: </a:t>
            </a:r>
          </a:p>
          <a:p>
            <a:pPr lvl="1"/>
            <a:r>
              <a:rPr lang="en-US" sz="2000" dirty="0"/>
              <a:t>employees who typically travel for work abroad for short periods of time</a:t>
            </a:r>
          </a:p>
          <a:p>
            <a:pPr lvl="1"/>
            <a:r>
              <a:rPr lang="en-US" sz="2000" dirty="0"/>
              <a:t>but aren’t on a traditional international assignment</a:t>
            </a:r>
          </a:p>
          <a:p>
            <a:pPr marL="457200" lvl="1" indent="0">
              <a:buNone/>
            </a:pPr>
            <a:endParaRPr lang="en-US" sz="2400" dirty="0"/>
          </a:p>
          <a:p>
            <a:r>
              <a:rPr lang="en-US" sz="2400" dirty="0"/>
              <a:t>Difficult to keep track of:</a:t>
            </a:r>
          </a:p>
          <a:p>
            <a:pPr lvl="1"/>
            <a:r>
              <a:rPr lang="en-US" sz="2000" dirty="0"/>
              <a:t>where they are</a:t>
            </a:r>
          </a:p>
          <a:p>
            <a:pPr lvl="1"/>
            <a:r>
              <a:rPr lang="en-US" sz="2000" dirty="0"/>
              <a:t>what they’re doing</a:t>
            </a:r>
          </a:p>
          <a:p>
            <a:pPr lvl="1"/>
            <a:r>
              <a:rPr lang="en-US" sz="2000" dirty="0"/>
              <a:t>how much time they’ve spent in each foreign location</a:t>
            </a:r>
          </a:p>
        </p:txBody>
      </p:sp>
      <p:sp>
        <p:nvSpPr>
          <p:cNvPr id="3" name="Title 2"/>
          <p:cNvSpPr>
            <a:spLocks noGrp="1"/>
          </p:cNvSpPr>
          <p:nvPr>
            <p:ph type="title"/>
          </p:nvPr>
        </p:nvSpPr>
        <p:spPr>
          <a:xfrm>
            <a:off x="1671436" y="533400"/>
            <a:ext cx="5718309" cy="1051560"/>
          </a:xfrm>
        </p:spPr>
        <p:txBody>
          <a:bodyPr>
            <a:noAutofit/>
          </a:bodyPr>
          <a:lstStyle/>
          <a:p>
            <a:pPr algn="ctr"/>
            <a:r>
              <a:rPr lang="en-US" sz="4000" dirty="0"/>
              <a:t>“But, I am just traveling on business...”</a:t>
            </a:r>
          </a:p>
        </p:txBody>
      </p:sp>
    </p:spTree>
    <p:extLst>
      <p:ext uri="{BB962C8B-B14F-4D97-AF65-F5344CB8AC3E}">
        <p14:creationId xmlns:p14="http://schemas.microsoft.com/office/powerpoint/2010/main" val="558823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0" y="2057400"/>
            <a:ext cx="5410200" cy="1371600"/>
          </a:xfrm>
        </p:spPr>
        <p:txBody>
          <a:bodyPr>
            <a:noAutofit/>
          </a:bodyPr>
          <a:lstStyle/>
          <a:p>
            <a:r>
              <a:rPr lang="en-US" sz="4800" dirty="0"/>
              <a:t>Now, for two case studies…</a:t>
            </a:r>
            <a:br>
              <a:rPr lang="en-US" sz="4800" dirty="0"/>
            </a:br>
            <a:endParaRPr lang="en-US" sz="4800" dirty="0"/>
          </a:p>
        </p:txBody>
      </p:sp>
    </p:spTree>
    <p:extLst>
      <p:ext uri="{BB962C8B-B14F-4D97-AF65-F5344CB8AC3E}">
        <p14:creationId xmlns:p14="http://schemas.microsoft.com/office/powerpoint/2010/main" val="2116369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306143" y="2373065"/>
            <a:ext cx="1322224" cy="1869563"/>
          </a:xfrm>
          <a:prstGeom prst="rect">
            <a:avLst/>
          </a:prstGeom>
        </p:spPr>
      </p:pic>
      <p:sp>
        <p:nvSpPr>
          <p:cNvPr id="3" name="Title 2"/>
          <p:cNvSpPr>
            <a:spLocks noGrp="1"/>
          </p:cNvSpPr>
          <p:nvPr>
            <p:ph type="title"/>
          </p:nvPr>
        </p:nvSpPr>
        <p:spPr>
          <a:xfrm>
            <a:off x="1883955" y="501115"/>
            <a:ext cx="5257800" cy="1051560"/>
          </a:xfrm>
        </p:spPr>
        <p:txBody>
          <a:bodyPr>
            <a:normAutofit/>
          </a:bodyPr>
          <a:lstStyle/>
          <a:p>
            <a:pPr algn="ctr"/>
            <a:r>
              <a:rPr lang="en-US" sz="4400" dirty="0"/>
              <a:t>Case Study #1</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056" y="2851002"/>
            <a:ext cx="732956" cy="732956"/>
          </a:xfrm>
          <a:prstGeom prst="rect">
            <a:avLst/>
          </a:prstGeom>
        </p:spPr>
      </p:pic>
      <p:pic>
        <p:nvPicPr>
          <p:cNvPr id="7" name="Picture 6"/>
          <p:cNvPicPr>
            <a:picLocks noChangeAspect="1"/>
          </p:cNvPicPr>
          <p:nvPr/>
        </p:nvPicPr>
        <p:blipFill>
          <a:blip r:embed="rId5"/>
          <a:stretch>
            <a:fillRect/>
          </a:stretch>
        </p:blipFill>
        <p:spPr>
          <a:xfrm>
            <a:off x="2460627" y="2126460"/>
            <a:ext cx="1437238" cy="2182041"/>
          </a:xfrm>
          <a:prstGeom prst="rect">
            <a:avLst/>
          </a:prstGeom>
        </p:spPr>
      </p:pic>
      <p:sp>
        <p:nvSpPr>
          <p:cNvPr id="8" name="Right Arrow 7"/>
          <p:cNvSpPr/>
          <p:nvPr/>
        </p:nvSpPr>
        <p:spPr>
          <a:xfrm>
            <a:off x="4058621" y="2854519"/>
            <a:ext cx="1215736" cy="56110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9944" y="2503073"/>
            <a:ext cx="1609545" cy="1609545"/>
          </a:xfrm>
          <a:prstGeom prst="rect">
            <a:avLst/>
          </a:prstGeom>
        </p:spPr>
      </p:pic>
      <p:pic>
        <p:nvPicPr>
          <p:cNvPr id="10" name="Picture 9"/>
          <p:cNvPicPr>
            <a:picLocks noChangeAspect="1"/>
          </p:cNvPicPr>
          <p:nvPr/>
        </p:nvPicPr>
        <p:blipFill>
          <a:blip r:embed="rId7"/>
          <a:stretch>
            <a:fillRect/>
          </a:stretch>
        </p:blipFill>
        <p:spPr>
          <a:xfrm>
            <a:off x="7049347" y="2385577"/>
            <a:ext cx="1304657" cy="1853345"/>
          </a:xfrm>
          <a:prstGeom prst="rect">
            <a:avLst/>
          </a:prstGeom>
        </p:spPr>
      </p:pic>
      <p:sp>
        <p:nvSpPr>
          <p:cNvPr id="11" name="Rectangle 10"/>
          <p:cNvSpPr/>
          <p:nvPr/>
        </p:nvSpPr>
        <p:spPr>
          <a:xfrm>
            <a:off x="969555" y="4580665"/>
            <a:ext cx="7086600" cy="707886"/>
          </a:xfrm>
          <a:prstGeom prst="rect">
            <a:avLst/>
          </a:prstGeom>
        </p:spPr>
        <p:txBody>
          <a:bodyPr wrap="square">
            <a:spAutoFit/>
          </a:bodyPr>
          <a:lstStyle/>
          <a:p>
            <a:pPr lvl="0" algn="ctr" defTabSz="457200" fontAlgn="auto">
              <a:spcBef>
                <a:spcPts val="0"/>
              </a:spcBef>
              <a:spcAft>
                <a:spcPts val="0"/>
              </a:spcAft>
            </a:pPr>
            <a:r>
              <a:rPr lang="en-US" sz="4000" dirty="0">
                <a:solidFill>
                  <a:prstClr val="black"/>
                </a:solidFill>
                <a:latin typeface="+mn-lt"/>
                <a:cs typeface="DIN Alternate Bold"/>
              </a:rPr>
              <a:t>What </a:t>
            </a:r>
            <a:r>
              <a:rPr lang="en-US" sz="4000" dirty="0">
                <a:solidFill>
                  <a:srgbClr val="FF0000"/>
                </a:solidFill>
                <a:latin typeface="+mn-lt"/>
                <a:cs typeface="DIN Alternate Bold"/>
              </a:rPr>
              <a:t>broke</a:t>
            </a:r>
            <a:r>
              <a:rPr lang="en-US" sz="4000" dirty="0">
                <a:solidFill>
                  <a:prstClr val="black"/>
                </a:solidFill>
                <a:latin typeface="+mn-lt"/>
                <a:cs typeface="DIN Alternate Bold"/>
              </a:rPr>
              <a:t> in this scenario?</a:t>
            </a:r>
          </a:p>
        </p:txBody>
      </p:sp>
    </p:spTree>
    <p:extLst>
      <p:ext uri="{BB962C8B-B14F-4D97-AF65-F5344CB8AC3E}">
        <p14:creationId xmlns:p14="http://schemas.microsoft.com/office/powerpoint/2010/main" val="1280600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33600"/>
            <a:ext cx="1314330" cy="18555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636" y="2744493"/>
            <a:ext cx="633738" cy="633738"/>
          </a:xfrm>
          <a:prstGeom prst="rect">
            <a:avLst/>
          </a:prstGeom>
        </p:spPr>
      </p:pic>
      <p:pic>
        <p:nvPicPr>
          <p:cNvPr id="7" name="Picture 6" descr="Screen Shot 2017-01-25 at 2.32.07 PM.png"/>
          <p:cNvPicPr>
            <a:picLocks noChangeAspect="1"/>
          </p:cNvPicPr>
          <p:nvPr/>
        </p:nvPicPr>
        <p:blipFill rotWithShape="1">
          <a:blip r:embed="rId5" cstate="print">
            <a:extLst>
              <a:ext uri="{28A0092B-C50C-407E-A947-70E740481C1C}">
                <a14:useLocalDpi xmlns:a14="http://schemas.microsoft.com/office/drawing/2010/main" val="0"/>
              </a:ext>
            </a:extLst>
          </a:blip>
          <a:srcRect l="9233" t="9940" r="11055" b="10432"/>
          <a:stretch/>
        </p:blipFill>
        <p:spPr>
          <a:xfrm>
            <a:off x="2743200" y="2436709"/>
            <a:ext cx="1232674" cy="1249306"/>
          </a:xfrm>
          <a:prstGeom prst="rect">
            <a:avLst/>
          </a:prstGeom>
        </p:spPr>
      </p:pic>
      <p:cxnSp>
        <p:nvCxnSpPr>
          <p:cNvPr id="8" name="Straight Arrow Connector 7"/>
          <p:cNvCxnSpPr/>
          <p:nvPr/>
        </p:nvCxnSpPr>
        <p:spPr>
          <a:xfrm>
            <a:off x="3359537" y="3764322"/>
            <a:ext cx="0" cy="359697"/>
          </a:xfrm>
          <a:prstGeom prst="straightConnector1">
            <a:avLst/>
          </a:prstGeom>
          <a:noFill/>
          <a:ln w="9525" cap="flat" cmpd="sng" algn="ctr">
            <a:solidFill>
              <a:srgbClr val="4F81BD">
                <a:shade val="95000"/>
                <a:satMod val="105000"/>
              </a:srgbClr>
            </a:solidFill>
            <a:prstDash val="solid"/>
            <a:tailEnd type="triangle"/>
          </a:ln>
          <a:effectLst/>
        </p:spPr>
      </p:cxnSp>
      <p:sp>
        <p:nvSpPr>
          <p:cNvPr id="9" name="Rectangle 8"/>
          <p:cNvSpPr/>
          <p:nvPr/>
        </p:nvSpPr>
        <p:spPr>
          <a:xfrm>
            <a:off x="2438374" y="4202326"/>
            <a:ext cx="1978170" cy="307777"/>
          </a:xfrm>
          <a:prstGeom prst="rect">
            <a:avLst/>
          </a:prstGeom>
        </p:spPr>
        <p:txBody>
          <a:bodyPr wrap="none">
            <a:spAutoFit/>
          </a:bodyPr>
          <a:lstStyle/>
          <a:p>
            <a:pPr lvl="0" defTabSz="457200" fontAlgn="auto">
              <a:spcBef>
                <a:spcPts val="0"/>
              </a:spcBef>
              <a:spcAft>
                <a:spcPts val="0"/>
              </a:spcAft>
            </a:pPr>
            <a:r>
              <a:rPr lang="en-US" sz="1400" dirty="0">
                <a:solidFill>
                  <a:prstClr val="black"/>
                </a:solidFill>
                <a:latin typeface="+mn-lt"/>
              </a:rPr>
              <a:t>U.S. &amp; Global Vendors</a:t>
            </a:r>
          </a:p>
        </p:txBody>
      </p:sp>
      <p:cxnSp>
        <p:nvCxnSpPr>
          <p:cNvPr id="10" name="Straight Arrow Connector 9"/>
          <p:cNvCxnSpPr/>
          <p:nvPr/>
        </p:nvCxnSpPr>
        <p:spPr>
          <a:xfrm flipH="1" flipV="1">
            <a:off x="2667000" y="1954513"/>
            <a:ext cx="199476" cy="351935"/>
          </a:xfrm>
          <a:prstGeom prst="straightConnector1">
            <a:avLst/>
          </a:prstGeom>
          <a:noFill/>
          <a:ln w="9525" cap="flat" cmpd="sng" algn="ctr">
            <a:solidFill>
              <a:srgbClr val="4F81BD">
                <a:shade val="95000"/>
                <a:satMod val="105000"/>
              </a:srgbClr>
            </a:solidFill>
            <a:prstDash val="solid"/>
            <a:tailEnd type="triangle"/>
          </a:ln>
          <a:effectLst/>
        </p:spPr>
      </p:cxnSp>
      <p:cxnSp>
        <p:nvCxnSpPr>
          <p:cNvPr id="11" name="Straight Arrow Connector 10"/>
          <p:cNvCxnSpPr/>
          <p:nvPr/>
        </p:nvCxnSpPr>
        <p:spPr>
          <a:xfrm flipV="1">
            <a:off x="3798866" y="1920398"/>
            <a:ext cx="177008" cy="386051"/>
          </a:xfrm>
          <a:prstGeom prst="straightConnector1">
            <a:avLst/>
          </a:prstGeom>
          <a:noFill/>
          <a:ln w="9525" cap="flat" cmpd="sng" algn="ctr">
            <a:solidFill>
              <a:srgbClr val="4F81BD">
                <a:shade val="95000"/>
                <a:satMod val="105000"/>
              </a:srgbClr>
            </a:solidFill>
            <a:prstDash val="solid"/>
            <a:tailEnd type="triangle"/>
          </a:ln>
          <a:effectLst/>
        </p:spPr>
      </p:cxnSp>
      <p:sp>
        <p:nvSpPr>
          <p:cNvPr id="15" name="Rectangle 14"/>
          <p:cNvSpPr/>
          <p:nvPr/>
        </p:nvSpPr>
        <p:spPr>
          <a:xfrm>
            <a:off x="1524000" y="1612614"/>
            <a:ext cx="1806905" cy="307777"/>
          </a:xfrm>
          <a:prstGeom prst="rect">
            <a:avLst/>
          </a:prstGeom>
        </p:spPr>
        <p:txBody>
          <a:bodyPr wrap="none">
            <a:spAutoFit/>
          </a:bodyPr>
          <a:lstStyle/>
          <a:p>
            <a:pPr lvl="0" defTabSz="457200" fontAlgn="auto">
              <a:spcBef>
                <a:spcPts val="0"/>
              </a:spcBef>
              <a:spcAft>
                <a:spcPts val="0"/>
              </a:spcAft>
            </a:pPr>
            <a:r>
              <a:rPr lang="en-US" sz="1400" dirty="0">
                <a:solidFill>
                  <a:prstClr val="black"/>
                </a:solidFill>
                <a:latin typeface="+mn-lt"/>
              </a:rPr>
              <a:t>HR/Hiring Managers</a:t>
            </a:r>
          </a:p>
        </p:txBody>
      </p:sp>
      <p:sp>
        <p:nvSpPr>
          <p:cNvPr id="17" name="Rectangle 16"/>
          <p:cNvSpPr/>
          <p:nvPr/>
        </p:nvSpPr>
        <p:spPr>
          <a:xfrm>
            <a:off x="3359537" y="1612613"/>
            <a:ext cx="2340641" cy="307777"/>
          </a:xfrm>
          <a:prstGeom prst="rect">
            <a:avLst/>
          </a:prstGeom>
        </p:spPr>
        <p:txBody>
          <a:bodyPr wrap="none">
            <a:spAutoFit/>
          </a:bodyPr>
          <a:lstStyle/>
          <a:p>
            <a:pPr lvl="0" defTabSz="457200" fontAlgn="auto">
              <a:spcBef>
                <a:spcPts val="0"/>
              </a:spcBef>
              <a:spcAft>
                <a:spcPts val="0"/>
              </a:spcAft>
            </a:pPr>
            <a:r>
              <a:rPr lang="en-US" sz="1400" dirty="0">
                <a:solidFill>
                  <a:prstClr val="black"/>
                </a:solidFill>
                <a:latin typeface="+mn-lt"/>
              </a:rPr>
              <a:t>Global Government Offices</a:t>
            </a:r>
          </a:p>
        </p:txBody>
      </p:sp>
      <p:sp>
        <p:nvSpPr>
          <p:cNvPr id="18" name="Right Arrow 17"/>
          <p:cNvSpPr/>
          <p:nvPr/>
        </p:nvSpPr>
        <p:spPr>
          <a:xfrm>
            <a:off x="4280760" y="2817122"/>
            <a:ext cx="1215736" cy="561109"/>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1382" y="2458430"/>
            <a:ext cx="1530283" cy="1205863"/>
          </a:xfrm>
          <a:prstGeom prst="rect">
            <a:avLst/>
          </a:prstGeom>
        </p:spPr>
      </p:pic>
      <p:pic>
        <p:nvPicPr>
          <p:cNvPr id="20" name="Picture 19"/>
          <p:cNvPicPr>
            <a:picLocks noChangeAspect="1"/>
          </p:cNvPicPr>
          <p:nvPr/>
        </p:nvPicPr>
        <p:blipFill>
          <a:blip r:embed="rId7"/>
          <a:stretch>
            <a:fillRect/>
          </a:stretch>
        </p:blipFill>
        <p:spPr>
          <a:xfrm>
            <a:off x="7334010" y="2020285"/>
            <a:ext cx="1437238" cy="2182041"/>
          </a:xfrm>
          <a:prstGeom prst="rect">
            <a:avLst/>
          </a:prstGeom>
        </p:spPr>
      </p:pic>
      <p:pic>
        <p:nvPicPr>
          <p:cNvPr id="21" name="Picture 20"/>
          <p:cNvPicPr>
            <a:picLocks noChangeAspect="1"/>
          </p:cNvPicPr>
          <p:nvPr/>
        </p:nvPicPr>
        <p:blipFill>
          <a:blip r:embed="rId8"/>
          <a:stretch>
            <a:fillRect/>
          </a:stretch>
        </p:blipFill>
        <p:spPr>
          <a:xfrm>
            <a:off x="8023138" y="1872702"/>
            <a:ext cx="1063034" cy="1502113"/>
          </a:xfrm>
          <a:prstGeom prst="rect">
            <a:avLst/>
          </a:prstGeom>
          <a:noFill/>
          <a:ln>
            <a:noFill/>
          </a:ln>
        </p:spPr>
      </p:pic>
    </p:spTree>
    <p:extLst>
      <p:ext uri="{BB962C8B-B14F-4D97-AF65-F5344CB8AC3E}">
        <p14:creationId xmlns:p14="http://schemas.microsoft.com/office/powerpoint/2010/main" val="341090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77891" y="304800"/>
            <a:ext cx="5257800" cy="1051560"/>
          </a:xfrm>
        </p:spPr>
        <p:txBody>
          <a:bodyPr>
            <a:normAutofit/>
          </a:bodyPr>
          <a:lstStyle/>
          <a:p>
            <a:pPr algn="ctr"/>
            <a:r>
              <a:rPr lang="en-US" sz="4400" dirty="0"/>
              <a:t>Case Study #2</a:t>
            </a:r>
          </a:p>
        </p:txBody>
      </p:sp>
      <p:pic>
        <p:nvPicPr>
          <p:cNvPr id="7" name="Picture 6"/>
          <p:cNvPicPr>
            <a:picLocks noChangeAspect="1"/>
          </p:cNvPicPr>
          <p:nvPr/>
        </p:nvPicPr>
        <p:blipFill>
          <a:blip r:embed="rId3"/>
          <a:stretch>
            <a:fillRect/>
          </a:stretch>
        </p:blipFill>
        <p:spPr>
          <a:xfrm rot="20805894">
            <a:off x="38009" y="1510891"/>
            <a:ext cx="3879765" cy="25962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4"/>
          <a:stretch>
            <a:fillRect/>
          </a:stretch>
        </p:blipFill>
        <p:spPr>
          <a:xfrm rot="917452">
            <a:off x="5521139" y="1561389"/>
            <a:ext cx="3832671" cy="2555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5"/>
          <a:stretch>
            <a:fillRect/>
          </a:stretch>
        </p:blipFill>
        <p:spPr>
          <a:xfrm>
            <a:off x="2551046" y="2945523"/>
            <a:ext cx="4111492" cy="272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115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 y="1828800"/>
            <a:ext cx="7772400" cy="2057400"/>
          </a:xfrm>
        </p:spPr>
        <p:txBody>
          <a:bodyPr>
            <a:noAutofit/>
          </a:bodyPr>
          <a:lstStyle/>
          <a:p>
            <a:pPr algn="ctr"/>
            <a:r>
              <a:rPr lang="en-US" sz="4800" dirty="0"/>
              <a:t>10 Tips for Successful Corporate Business Travel</a:t>
            </a:r>
          </a:p>
        </p:txBody>
      </p:sp>
      <p:sp>
        <p:nvSpPr>
          <p:cNvPr id="4" name="Subtitle 3"/>
          <p:cNvSpPr>
            <a:spLocks noGrp="1"/>
          </p:cNvSpPr>
          <p:nvPr>
            <p:ph type="subTitle" idx="11"/>
          </p:nvPr>
        </p:nvSpPr>
        <p:spPr>
          <a:xfrm>
            <a:off x="1295400" y="3345414"/>
            <a:ext cx="6324600" cy="1081571"/>
          </a:xfrm>
        </p:spPr>
        <p:txBody>
          <a:bodyPr>
            <a:noAutofit/>
          </a:bodyPr>
          <a:lstStyle/>
          <a:p>
            <a:pPr lvl="0" algn="ctr" defTabSz="457200">
              <a:buClrTx/>
            </a:pPr>
            <a:r>
              <a:rPr lang="en-US" sz="3200" dirty="0">
                <a:solidFill>
                  <a:prstClr val="black">
                    <a:tint val="75000"/>
                  </a:prstClr>
                </a:solidFill>
              </a:rPr>
              <a:t>Planning and Compliance Edition</a:t>
            </a:r>
          </a:p>
          <a:p>
            <a:endParaRPr lang="en-US" sz="3200" dirty="0"/>
          </a:p>
        </p:txBody>
      </p:sp>
    </p:spTree>
    <p:extLst>
      <p:ext uri="{BB962C8B-B14F-4D97-AF65-F5344CB8AC3E}">
        <p14:creationId xmlns:p14="http://schemas.microsoft.com/office/powerpoint/2010/main" val="495044792"/>
      </p:ext>
    </p:extLst>
  </p:cSld>
  <p:clrMapOvr>
    <a:masterClrMapping/>
  </p:clrMapOvr>
</p:sld>
</file>

<file path=ppt/theme/theme1.xml><?xml version="1.0" encoding="utf-8"?>
<a:theme xmlns:a="http://schemas.openxmlformats.org/drawingml/2006/main" name="StockLayouts Computer &amp; Information Technology TC998">
  <a:themeElements>
    <a:clrScheme name="BAMM">
      <a:dk1>
        <a:sysClr val="windowText" lastClr="000000"/>
      </a:dk1>
      <a:lt1>
        <a:sysClr val="window" lastClr="FFFFFF"/>
      </a:lt1>
      <a:dk2>
        <a:srgbClr val="3F3F42"/>
      </a:dk2>
      <a:lt2>
        <a:srgbClr val="DEDDDC"/>
      </a:lt2>
      <a:accent1>
        <a:srgbClr val="239FC7"/>
      </a:accent1>
      <a:accent2>
        <a:srgbClr val="A2C767"/>
      </a:accent2>
      <a:accent3>
        <a:srgbClr val="917A96"/>
      </a:accent3>
      <a:accent4>
        <a:srgbClr val="C99121"/>
      </a:accent4>
      <a:accent5>
        <a:srgbClr val="BDC921"/>
      </a:accent5>
      <a:accent6>
        <a:srgbClr val="21ADC9"/>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2192</TotalTime>
  <Words>2702</Words>
  <Application>Microsoft Office PowerPoint</Application>
  <PresentationFormat>On-screen Show (4:3)</PresentationFormat>
  <Paragraphs>197</Paragraphs>
  <Slides>23</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DIN Alternate Bold</vt:lpstr>
      <vt:lpstr>StockLayouts Computer &amp; Information Technology TC998</vt:lpstr>
      <vt:lpstr>Down &amp; Dirty: 10 Tips for Managing Your International Business Travelers</vt:lpstr>
      <vt:lpstr>PowerPoint Presentation</vt:lpstr>
      <vt:lpstr>The Challenges with Global Business Traveler Compliance</vt:lpstr>
      <vt:lpstr>“But, I am just traveling on business...”</vt:lpstr>
      <vt:lpstr>Now, for two case studies… </vt:lpstr>
      <vt:lpstr>Case Study #1</vt:lpstr>
      <vt:lpstr>PowerPoint Presentation</vt:lpstr>
      <vt:lpstr>Case Study #2</vt:lpstr>
      <vt:lpstr>10 Tips for Successful Corporate Business Travel</vt:lpstr>
      <vt:lpstr>#1 – Plan business trip with clear objectives in mind</vt:lpstr>
      <vt:lpstr>#2 – Establish a strong Global Mobility presence in your business</vt:lpstr>
      <vt:lpstr>#3 – Educate and coach business travelers </vt:lpstr>
      <vt:lpstr>#4 – Equip employees with the right tools upfront</vt:lpstr>
      <vt:lpstr>What is a Work Day?</vt:lpstr>
      <vt:lpstr>#5 – Familiarize with accelerated/fast track programs in various countries</vt:lpstr>
      <vt:lpstr>#6 – Be sensitive to the comfort level of your employee</vt:lpstr>
      <vt:lpstr>#7 – Where possible, kick off work permits for optionality</vt:lpstr>
      <vt:lpstr>#8 – Keep up with current events</vt:lpstr>
      <vt:lpstr>#9 – Gather context by experiencing for yourself</vt:lpstr>
      <vt:lpstr>#10 – Don’t be afraid of change</vt:lpstr>
      <vt:lpstr>BONUS – Don’t forget to lean on outside counsel</vt:lpstr>
      <vt:lpstr>So what is the solution? </vt:lpstr>
      <vt:lpstr>Questions and Answers. Open Discussion.</vt:lpstr>
    </vt:vector>
  </TitlesOfParts>
  <Company>StockLayouts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StockLayouts</dc:creator>
  <cp:lastModifiedBy>Alejandra Zapatero</cp:lastModifiedBy>
  <cp:revision>199</cp:revision>
  <dcterms:created xsi:type="dcterms:W3CDTF">2010-07-09T22:21:36Z</dcterms:created>
  <dcterms:modified xsi:type="dcterms:W3CDTF">2017-02-09T23:56:44Z</dcterms:modified>
</cp:coreProperties>
</file>